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
  </p:notesMasterIdLst>
  <p:handoutMasterIdLst>
    <p:handoutMasterId r:id="rId4"/>
  </p:handoutMasterIdLst>
  <p:sldIdLst>
    <p:sldId id="331" r:id="rId2"/>
  </p:sldIdLst>
  <p:sldSz cx="12192000" cy="6858000"/>
  <p:notesSz cx="7010400" cy="9296400"/>
  <p:custDataLst>
    <p:tags r:id="rId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Janes" initials="R" lastIdx="1" clrIdx="0">
    <p:extLst>
      <p:ext uri="{19B8F6BF-5375-455C-9EA6-DF929625EA0E}">
        <p15:presenceInfo xmlns:p15="http://schemas.microsoft.com/office/powerpoint/2012/main" userId="S::rj83@open.ac.uk::acd79a16-d9c5-401d-bb5d-b0a7c92106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F40EBE-0649-45A9-B0BE-B178FE589113}" v="2" dt="2022-02-09T14:14:33.4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750" autoAdjust="0"/>
    <p:restoredTop sz="86410" autoAdjust="0"/>
  </p:normalViewPr>
  <p:slideViewPr>
    <p:cSldViewPr snapToGrid="0">
      <p:cViewPr varScale="1">
        <p:scale>
          <a:sx n="98" d="100"/>
          <a:sy n="98" d="100"/>
        </p:scale>
        <p:origin x="324" y="18"/>
      </p:cViewPr>
      <p:guideLst>
        <p:guide orient="horz" pos="2160"/>
        <p:guide pos="3840"/>
      </p:guideLst>
    </p:cSldViewPr>
  </p:slideViewPr>
  <p:outlineViewPr>
    <p:cViewPr>
      <p:scale>
        <a:sx n="33" d="100"/>
        <a:sy n="33" d="100"/>
      </p:scale>
      <p:origin x="0" y="-5630"/>
    </p:cViewPr>
  </p:outlineViewPr>
  <p:notesTextViewPr>
    <p:cViewPr>
      <p:scale>
        <a:sx n="1" d="1"/>
        <a:sy n="1" d="1"/>
      </p:scale>
      <p:origin x="0" y="0"/>
    </p:cViewPr>
  </p:notesTextViewPr>
  <p:sorterViewPr>
    <p:cViewPr>
      <p:scale>
        <a:sx n="140" d="100"/>
        <a:sy n="140" d="100"/>
      </p:scale>
      <p:origin x="0" y="-4937"/>
    </p:cViewPr>
  </p:sorterViewPr>
  <p:notesViewPr>
    <p:cSldViewPr snapToGrid="0">
      <p:cViewPr varScale="1">
        <p:scale>
          <a:sx n="64" d="100"/>
          <a:sy n="64" d="100"/>
        </p:scale>
        <p:origin x="3149"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tags" Target="tags/tag1.xml"/><Relationship Id="rId10" Type="http://schemas.openxmlformats.org/officeDocument/2006/relationships/tableStyles" Target="tableStyles.xml"/><Relationship Id="rId4" Type="http://schemas.openxmlformats.org/officeDocument/2006/relationships/handoutMaster" Target="handoutMasters/handout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CC96A8-6ED5-4539-87D6-AFCB6A9ADD7A}"/>
              </a:ext>
            </a:extLst>
          </p:cNvPr>
          <p:cNvSpPr>
            <a:spLocks noGrp="1"/>
          </p:cNvSpPr>
          <p:nvPr>
            <p:ph type="hdr" sz="quarter"/>
          </p:nvPr>
        </p:nvSpPr>
        <p:spPr>
          <a:xfrm>
            <a:off x="1" y="1"/>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0501CA9-6E9A-4637-835A-572E070E7FDA}"/>
              </a:ext>
            </a:extLst>
          </p:cNvPr>
          <p:cNvSpPr>
            <a:spLocks noGrp="1"/>
          </p:cNvSpPr>
          <p:nvPr>
            <p:ph type="dt" sz="quarter" idx="1"/>
          </p:nvPr>
        </p:nvSpPr>
        <p:spPr>
          <a:xfrm>
            <a:off x="3970339" y="1"/>
            <a:ext cx="3038475" cy="466725"/>
          </a:xfrm>
          <a:prstGeom prst="rect">
            <a:avLst/>
          </a:prstGeom>
        </p:spPr>
        <p:txBody>
          <a:bodyPr vert="horz" lIns="91440" tIns="45720" rIns="91440" bIns="45720" rtlCol="0"/>
          <a:lstStyle>
            <a:lvl1pPr algn="r">
              <a:defRPr sz="1200"/>
            </a:lvl1pPr>
          </a:lstStyle>
          <a:p>
            <a:fld id="{75431E61-F304-4060-A71B-12EF89F2AB62}" type="datetimeFigureOut">
              <a:rPr lang="en-GB" smtClean="0"/>
              <a:t>10/02/2022</a:t>
            </a:fld>
            <a:endParaRPr lang="en-GB"/>
          </a:p>
        </p:txBody>
      </p:sp>
      <p:sp>
        <p:nvSpPr>
          <p:cNvPr id="4" name="Footer Placeholder 3">
            <a:extLst>
              <a:ext uri="{FF2B5EF4-FFF2-40B4-BE49-F238E27FC236}">
                <a16:creationId xmlns:a16="http://schemas.microsoft.com/office/drawing/2014/main" id="{67A7BD09-F700-4294-844B-B16BB42D4517}"/>
              </a:ext>
            </a:extLst>
          </p:cNvPr>
          <p:cNvSpPr>
            <a:spLocks noGrp="1"/>
          </p:cNvSpPr>
          <p:nvPr>
            <p:ph type="ftr" sz="quarter" idx="2"/>
          </p:nvPr>
        </p:nvSpPr>
        <p:spPr>
          <a:xfrm>
            <a:off x="1" y="8829676"/>
            <a:ext cx="3038475" cy="466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3BD03D2-9D32-4973-B2F2-CBB43172B8F0}"/>
              </a:ext>
            </a:extLst>
          </p:cNvPr>
          <p:cNvSpPr>
            <a:spLocks noGrp="1"/>
          </p:cNvSpPr>
          <p:nvPr>
            <p:ph type="sldNum" sz="quarter" idx="3"/>
          </p:nvPr>
        </p:nvSpPr>
        <p:spPr>
          <a:xfrm>
            <a:off x="3970339" y="8829676"/>
            <a:ext cx="3038475" cy="466725"/>
          </a:xfrm>
          <a:prstGeom prst="rect">
            <a:avLst/>
          </a:prstGeom>
        </p:spPr>
        <p:txBody>
          <a:bodyPr vert="horz" lIns="91440" tIns="45720" rIns="91440" bIns="45720" rtlCol="0" anchor="b"/>
          <a:lstStyle>
            <a:lvl1pPr algn="r">
              <a:defRPr sz="1200"/>
            </a:lvl1pPr>
          </a:lstStyle>
          <a:p>
            <a:fld id="{96F62D12-9E5E-493C-BE47-C6A094F24C03}" type="slidenum">
              <a:rPr lang="en-GB" smtClean="0"/>
              <a:t>‹#›</a:t>
            </a:fld>
            <a:endParaRPr lang="en-GB"/>
          </a:p>
        </p:txBody>
      </p:sp>
    </p:spTree>
    <p:extLst>
      <p:ext uri="{BB962C8B-B14F-4D97-AF65-F5344CB8AC3E}">
        <p14:creationId xmlns:p14="http://schemas.microsoft.com/office/powerpoint/2010/main" val="3837103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938" y="1"/>
            <a:ext cx="3037840" cy="466435"/>
          </a:xfrm>
          <a:prstGeom prst="rect">
            <a:avLst/>
          </a:prstGeom>
        </p:spPr>
        <p:txBody>
          <a:bodyPr vert="horz" lIns="91440" tIns="45720" rIns="91440" bIns="45720" rtlCol="0"/>
          <a:lstStyle>
            <a:lvl1pPr algn="r">
              <a:defRPr sz="1200"/>
            </a:lvl1pPr>
          </a:lstStyle>
          <a:p>
            <a:fld id="{FEB1C1C4-A2CA-4E67-A1F5-602634E2BCF5}" type="datetimeFigureOut">
              <a:rPr lang="en-GB" smtClean="0"/>
              <a:t>10/02/2022</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2C755DF9-41A9-4B2A-8603-E47104E21A85}" type="slidenum">
              <a:rPr lang="en-GB" smtClean="0"/>
              <a:t>‹#›</a:t>
            </a:fld>
            <a:endParaRPr lang="en-GB"/>
          </a:p>
        </p:txBody>
      </p:sp>
    </p:spTree>
    <p:extLst>
      <p:ext uri="{BB962C8B-B14F-4D97-AF65-F5344CB8AC3E}">
        <p14:creationId xmlns:p14="http://schemas.microsoft.com/office/powerpoint/2010/main" val="2875099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755DF9-41A9-4B2A-8603-E47104E21A85}" type="slidenum">
              <a:rPr lang="en-GB" smtClean="0"/>
              <a:t>1</a:t>
            </a:fld>
            <a:endParaRPr lang="en-GB"/>
          </a:p>
        </p:txBody>
      </p:sp>
    </p:spTree>
    <p:extLst>
      <p:ext uri="{BB962C8B-B14F-4D97-AF65-F5344CB8AC3E}">
        <p14:creationId xmlns:p14="http://schemas.microsoft.com/office/powerpoint/2010/main" val="2534922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024934-070C-DA4D-AC21-0DC55BDEFACF}"/>
              </a:ext>
            </a:extLst>
          </p:cNvPr>
          <p:cNvSpPr/>
          <p:nvPr userDrawn="1"/>
        </p:nvSpPr>
        <p:spPr>
          <a:xfrm>
            <a:off x="10087429" y="319314"/>
            <a:ext cx="1266371" cy="928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r>
              <a:rPr lang="en-US"/>
              <a:t>Monday, 4th May 2020</a:t>
            </a:r>
            <a:endParaRPr lang="en-GB"/>
          </a:p>
        </p:txBody>
      </p:sp>
      <p:sp>
        <p:nvSpPr>
          <p:cNvPr id="5" name="Footer Placeholder 4"/>
          <p:cNvSpPr>
            <a:spLocks noGrp="1"/>
          </p:cNvSpPr>
          <p:nvPr>
            <p:ph type="ftr" sz="quarter" idx="11"/>
          </p:nvPr>
        </p:nvSpPr>
        <p:spPr/>
        <p:txBody>
          <a:bodyPr/>
          <a:lstStyle/>
          <a:p>
            <a:r>
              <a:rPr lang="en-US"/>
              <a:t>eSTEeM 16th Project Cohort Induction</a:t>
            </a:r>
            <a:endParaRPr lang="en-GB"/>
          </a:p>
        </p:txBody>
      </p:sp>
      <p:sp>
        <p:nvSpPr>
          <p:cNvPr id="6" name="Slide Number Placeholder 5"/>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1432869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Monday, 4th May 2020</a:t>
            </a:r>
            <a:endParaRPr lang="en-GB"/>
          </a:p>
        </p:txBody>
      </p:sp>
      <p:sp>
        <p:nvSpPr>
          <p:cNvPr id="5" name="Footer Placeholder 4"/>
          <p:cNvSpPr>
            <a:spLocks noGrp="1"/>
          </p:cNvSpPr>
          <p:nvPr>
            <p:ph type="ftr" sz="quarter" idx="11"/>
          </p:nvPr>
        </p:nvSpPr>
        <p:spPr/>
        <p:txBody>
          <a:bodyPr/>
          <a:lstStyle/>
          <a:p>
            <a:r>
              <a:rPr lang="en-US"/>
              <a:t>eSTEeM 16th Project Cohort Induction</a:t>
            </a:r>
            <a:endParaRPr lang="en-GB"/>
          </a:p>
        </p:txBody>
      </p:sp>
      <p:sp>
        <p:nvSpPr>
          <p:cNvPr id="6" name="Slide Number Placeholder 5"/>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142854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Monday, 4th May 2020</a:t>
            </a:r>
            <a:endParaRPr lang="en-GB"/>
          </a:p>
        </p:txBody>
      </p:sp>
      <p:sp>
        <p:nvSpPr>
          <p:cNvPr id="5" name="Footer Placeholder 4"/>
          <p:cNvSpPr>
            <a:spLocks noGrp="1"/>
          </p:cNvSpPr>
          <p:nvPr>
            <p:ph type="ftr" sz="quarter" idx="11"/>
          </p:nvPr>
        </p:nvSpPr>
        <p:spPr/>
        <p:txBody>
          <a:bodyPr/>
          <a:lstStyle/>
          <a:p>
            <a:r>
              <a:rPr lang="en-US"/>
              <a:t>eSTEeM 16th Project Cohort Induction</a:t>
            </a:r>
            <a:endParaRPr lang="en-GB"/>
          </a:p>
        </p:txBody>
      </p:sp>
      <p:sp>
        <p:nvSpPr>
          <p:cNvPr id="6" name="Slide Number Placeholder 5"/>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4269705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Monday, 4th May 2020</a:t>
            </a:r>
            <a:endParaRPr lang="en-GB"/>
          </a:p>
        </p:txBody>
      </p:sp>
      <p:sp>
        <p:nvSpPr>
          <p:cNvPr id="5" name="Footer Placeholder 4"/>
          <p:cNvSpPr>
            <a:spLocks noGrp="1"/>
          </p:cNvSpPr>
          <p:nvPr>
            <p:ph type="ftr" sz="quarter" idx="11"/>
          </p:nvPr>
        </p:nvSpPr>
        <p:spPr/>
        <p:txBody>
          <a:bodyPr/>
          <a:lstStyle/>
          <a:p>
            <a:r>
              <a:rPr lang="en-US"/>
              <a:t>eSTEeM 16th Project Cohort Induction</a:t>
            </a:r>
            <a:endParaRPr lang="en-GB"/>
          </a:p>
        </p:txBody>
      </p:sp>
      <p:sp>
        <p:nvSpPr>
          <p:cNvPr id="6" name="Slide Number Placeholder 5"/>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1790747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Monday, 4th May 2020</a:t>
            </a:r>
            <a:endParaRPr lang="en-GB"/>
          </a:p>
        </p:txBody>
      </p:sp>
      <p:sp>
        <p:nvSpPr>
          <p:cNvPr id="5" name="Footer Placeholder 4"/>
          <p:cNvSpPr>
            <a:spLocks noGrp="1"/>
          </p:cNvSpPr>
          <p:nvPr>
            <p:ph type="ftr" sz="quarter" idx="11"/>
          </p:nvPr>
        </p:nvSpPr>
        <p:spPr/>
        <p:txBody>
          <a:bodyPr/>
          <a:lstStyle/>
          <a:p>
            <a:r>
              <a:rPr lang="en-US"/>
              <a:t>eSTEeM 16th Project Cohort Induction</a:t>
            </a:r>
            <a:endParaRPr lang="en-GB"/>
          </a:p>
        </p:txBody>
      </p:sp>
      <p:sp>
        <p:nvSpPr>
          <p:cNvPr id="6" name="Slide Number Placeholder 5"/>
          <p:cNvSpPr>
            <a:spLocks noGrp="1"/>
          </p:cNvSpPr>
          <p:nvPr>
            <p:ph type="sldNum" sz="quarter" idx="12"/>
          </p:nvPr>
        </p:nvSpPr>
        <p:spPr/>
        <p:txBody>
          <a:bodyPr/>
          <a:lstStyle/>
          <a:p>
            <a:fld id="{341D4F6A-8D54-49B9-8B0E-EEA58E4D334B}" type="slidenum">
              <a:rPr lang="en-GB" smtClean="0"/>
              <a:t>‹#›</a:t>
            </a:fld>
            <a:endParaRPr lang="en-GB"/>
          </a:p>
        </p:txBody>
      </p:sp>
      <p:sp>
        <p:nvSpPr>
          <p:cNvPr id="7" name="Rectangle 6">
            <a:extLst>
              <a:ext uri="{FF2B5EF4-FFF2-40B4-BE49-F238E27FC236}">
                <a16:creationId xmlns:a16="http://schemas.microsoft.com/office/drawing/2014/main" id="{F62414B7-E694-DD45-8C62-70FE79ADDF1F}"/>
              </a:ext>
            </a:extLst>
          </p:cNvPr>
          <p:cNvSpPr/>
          <p:nvPr userDrawn="1"/>
        </p:nvSpPr>
        <p:spPr>
          <a:xfrm>
            <a:off x="10087429" y="319314"/>
            <a:ext cx="1266371" cy="928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35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endParaRPr lang="en-GB"/>
          </a:p>
        </p:txBody>
      </p:sp>
      <p:sp>
        <p:nvSpPr>
          <p:cNvPr id="3" name="Content Placeholder 2"/>
          <p:cNvSpPr>
            <a:spLocks noGrp="1"/>
          </p:cNvSpPr>
          <p:nvPr>
            <p:ph sz="half" idx="1"/>
          </p:nvPr>
        </p:nvSpPr>
        <p:spPr>
          <a:xfrm>
            <a:off x="838200" y="1368107"/>
            <a:ext cx="5181600" cy="48088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368107"/>
            <a:ext cx="5181600" cy="4808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t>Monday, 4th May 2020</a:t>
            </a:r>
            <a:endParaRPr lang="en-GB"/>
          </a:p>
        </p:txBody>
      </p:sp>
      <p:sp>
        <p:nvSpPr>
          <p:cNvPr id="6" name="Footer Placeholder 5"/>
          <p:cNvSpPr>
            <a:spLocks noGrp="1"/>
          </p:cNvSpPr>
          <p:nvPr>
            <p:ph type="ftr" sz="quarter" idx="11"/>
          </p:nvPr>
        </p:nvSpPr>
        <p:spPr/>
        <p:txBody>
          <a:bodyPr/>
          <a:lstStyle/>
          <a:p>
            <a:r>
              <a:rPr lang="en-US"/>
              <a:t>eSTEeM 16th Project Cohort Induction</a:t>
            </a:r>
            <a:endParaRPr lang="en-GB"/>
          </a:p>
        </p:txBody>
      </p:sp>
      <p:sp>
        <p:nvSpPr>
          <p:cNvPr id="7" name="Slide Number Placeholder 6"/>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114980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US"/>
              <a:t>Monday, 4th May 2020</a:t>
            </a:r>
            <a:endParaRPr lang="en-GB"/>
          </a:p>
        </p:txBody>
      </p:sp>
      <p:sp>
        <p:nvSpPr>
          <p:cNvPr id="8" name="Footer Placeholder 7"/>
          <p:cNvSpPr>
            <a:spLocks noGrp="1"/>
          </p:cNvSpPr>
          <p:nvPr>
            <p:ph type="ftr" sz="quarter" idx="11"/>
          </p:nvPr>
        </p:nvSpPr>
        <p:spPr/>
        <p:txBody>
          <a:bodyPr/>
          <a:lstStyle/>
          <a:p>
            <a:r>
              <a:rPr lang="en-US"/>
              <a:t>eSTEeM 16th Project Cohort Induction</a:t>
            </a:r>
            <a:endParaRPr lang="en-GB"/>
          </a:p>
        </p:txBody>
      </p:sp>
      <p:sp>
        <p:nvSpPr>
          <p:cNvPr id="9" name="Slide Number Placeholder 8"/>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1784158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Monday, 4th May 2020</a:t>
            </a:r>
            <a:endParaRPr lang="en-GB"/>
          </a:p>
        </p:txBody>
      </p:sp>
      <p:sp>
        <p:nvSpPr>
          <p:cNvPr id="4" name="Footer Placeholder 3"/>
          <p:cNvSpPr>
            <a:spLocks noGrp="1"/>
          </p:cNvSpPr>
          <p:nvPr>
            <p:ph type="ftr" sz="quarter" idx="11"/>
          </p:nvPr>
        </p:nvSpPr>
        <p:spPr/>
        <p:txBody>
          <a:bodyPr/>
          <a:lstStyle/>
          <a:p>
            <a:r>
              <a:rPr lang="en-US"/>
              <a:t>eSTEeM 16th Project Cohort Induction</a:t>
            </a:r>
            <a:endParaRPr lang="en-GB"/>
          </a:p>
        </p:txBody>
      </p:sp>
      <p:sp>
        <p:nvSpPr>
          <p:cNvPr id="5" name="Slide Number Placeholder 4"/>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2517539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Monday, 4th May 2020</a:t>
            </a:r>
            <a:endParaRPr lang="en-GB"/>
          </a:p>
        </p:txBody>
      </p:sp>
      <p:sp>
        <p:nvSpPr>
          <p:cNvPr id="3" name="Footer Placeholder 2"/>
          <p:cNvSpPr>
            <a:spLocks noGrp="1"/>
          </p:cNvSpPr>
          <p:nvPr>
            <p:ph type="ftr" sz="quarter" idx="11"/>
          </p:nvPr>
        </p:nvSpPr>
        <p:spPr/>
        <p:txBody>
          <a:bodyPr/>
          <a:lstStyle/>
          <a:p>
            <a:r>
              <a:rPr lang="en-US"/>
              <a:t>eSTEeM 16th Project Cohort Induction</a:t>
            </a:r>
            <a:endParaRPr lang="en-GB"/>
          </a:p>
        </p:txBody>
      </p:sp>
      <p:sp>
        <p:nvSpPr>
          <p:cNvPr id="4" name="Slide Number Placeholder 3"/>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2521443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Monday, 4th May 2020</a:t>
            </a:r>
            <a:endParaRPr lang="en-GB"/>
          </a:p>
        </p:txBody>
      </p:sp>
      <p:sp>
        <p:nvSpPr>
          <p:cNvPr id="6" name="Footer Placeholder 5"/>
          <p:cNvSpPr>
            <a:spLocks noGrp="1"/>
          </p:cNvSpPr>
          <p:nvPr>
            <p:ph type="ftr" sz="quarter" idx="11"/>
          </p:nvPr>
        </p:nvSpPr>
        <p:spPr/>
        <p:txBody>
          <a:bodyPr/>
          <a:lstStyle/>
          <a:p>
            <a:r>
              <a:rPr lang="en-US"/>
              <a:t>eSTEeM 16th Project Cohort Induction</a:t>
            </a:r>
            <a:endParaRPr lang="en-GB"/>
          </a:p>
        </p:txBody>
      </p:sp>
      <p:sp>
        <p:nvSpPr>
          <p:cNvPr id="7" name="Slide Number Placeholder 6"/>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1027989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Monday, 4th May 2020</a:t>
            </a:r>
            <a:endParaRPr lang="en-GB"/>
          </a:p>
        </p:txBody>
      </p:sp>
      <p:sp>
        <p:nvSpPr>
          <p:cNvPr id="6" name="Footer Placeholder 5"/>
          <p:cNvSpPr>
            <a:spLocks noGrp="1"/>
          </p:cNvSpPr>
          <p:nvPr>
            <p:ph type="ftr" sz="quarter" idx="11"/>
          </p:nvPr>
        </p:nvSpPr>
        <p:spPr/>
        <p:txBody>
          <a:bodyPr/>
          <a:lstStyle/>
          <a:p>
            <a:r>
              <a:rPr lang="en-US"/>
              <a:t>eSTEeM 16th Project Cohort Induction</a:t>
            </a:r>
            <a:endParaRPr lang="en-GB"/>
          </a:p>
        </p:txBody>
      </p:sp>
      <p:sp>
        <p:nvSpPr>
          <p:cNvPr id="7" name="Slide Number Placeholder 6"/>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325376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82359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351280"/>
            <a:ext cx="10515600" cy="48463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Monday, 4th May 2020</a:t>
            </a:r>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eSTEeM 16th Project Cohort Induction</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D4F6A-8D54-49B9-8B0E-EEA58E4D334B}" type="slidenum">
              <a:rPr lang="en-GB" smtClean="0"/>
              <a:t>‹#›</a:t>
            </a:fld>
            <a:endParaRPr lang="en-GB"/>
          </a:p>
        </p:txBody>
      </p:sp>
      <p:pic>
        <p:nvPicPr>
          <p:cNvPr id="7" name="Picture 2" descr="Image result for open university logo">
            <a:extLst>
              <a:ext uri="{FF2B5EF4-FFF2-40B4-BE49-F238E27FC236}">
                <a16:creationId xmlns:a16="http://schemas.microsoft.com/office/drawing/2014/main" id="{73F5A3A6-890C-3C44-8E85-866FAD5E91E9}"/>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119712" y="361703"/>
            <a:ext cx="1234088" cy="841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027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108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8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8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8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8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BC9E42-CF55-F942-9572-3ACDE7694071}"/>
              </a:ext>
            </a:extLst>
          </p:cNvPr>
          <p:cNvSpPr txBox="1"/>
          <p:nvPr/>
        </p:nvSpPr>
        <p:spPr>
          <a:xfrm>
            <a:off x="5285678" y="6646127"/>
            <a:ext cx="184731" cy="369332"/>
          </a:xfrm>
          <a:prstGeom prst="rect">
            <a:avLst/>
          </a:prstGeom>
          <a:noFill/>
        </p:spPr>
        <p:txBody>
          <a:bodyPr wrap="none" rtlCol="0">
            <a:spAutoFit/>
          </a:bodyPr>
          <a:lstStyle/>
          <a:p>
            <a:endParaRPr lang="en-US" dirty="0"/>
          </a:p>
        </p:txBody>
      </p:sp>
      <p:sp>
        <p:nvSpPr>
          <p:cNvPr id="3" name="Rectangle 1">
            <a:extLst>
              <a:ext uri="{FF2B5EF4-FFF2-40B4-BE49-F238E27FC236}">
                <a16:creationId xmlns:a16="http://schemas.microsoft.com/office/drawing/2014/main" id="{BF465D11-9EEB-4425-A721-333EF169DD5E}"/>
              </a:ext>
            </a:extLst>
          </p:cNvPr>
          <p:cNvSpPr>
            <a:spLocks noGrp="1" noChangeArrowheads="1"/>
          </p:cNvSpPr>
          <p:nvPr>
            <p:ph type="ctrTitle"/>
          </p:nvPr>
        </p:nvSpPr>
        <p:spPr bwMode="auto">
          <a:xfrm>
            <a:off x="0" y="137123"/>
            <a:ext cx="11613396" cy="306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algn="l" eaLnBrk="0" fontAlgn="base" hangingPunct="0">
              <a:lnSpc>
                <a:spcPct val="100000"/>
              </a:lnSpc>
              <a:spcAft>
                <a:spcPct val="0"/>
              </a:spcAft>
            </a:pPr>
            <a:r>
              <a:rPr lang="en-GB" sz="1800" b="1" dirty="0">
                <a:effectLst/>
                <a:latin typeface="Calibri" panose="020F0502020204030204" pitchFamily="34" charset="0"/>
                <a:ea typeface="Calibri" panose="020F0502020204030204" pitchFamily="34" charset="0"/>
                <a:cs typeface="Arial" panose="020B0604020202020204" pitchFamily="34" charset="0"/>
              </a:rPr>
              <a:t>Linking Labcasts to Assessment – Encouraging Student Engagement with Live Events</a:t>
            </a:r>
            <a:br>
              <a:rPr lang="en-GB" altLang="en-US" sz="1800" b="1" dirty="0">
                <a:solidFill>
                  <a:schemeClr val="tx1"/>
                </a:solidFill>
                <a:latin typeface="Arial" panose="020B0604020202020204" pitchFamily="34" charset="0"/>
                <a:cs typeface="Arial" panose="020B0604020202020204" pitchFamily="34" charset="0"/>
              </a:rPr>
            </a:br>
            <a:r>
              <a:rPr lang="en-GB" altLang="en-US" sz="1600" b="1" dirty="0">
                <a:solidFill>
                  <a:schemeClr val="tx1"/>
                </a:solidFill>
                <a:latin typeface="Arial" panose="020B0604020202020204" pitchFamily="34" charset="0"/>
                <a:cs typeface="Arial" panose="020B0604020202020204" pitchFamily="34" charset="0"/>
              </a:rPr>
              <a:t>Louise MacBrayne, Rob Janes, Mike Batham, Kate Bradshaw</a:t>
            </a:r>
            <a:br>
              <a:rPr lang="en-GB" altLang="en-US" sz="1800" b="1" dirty="0">
                <a:solidFill>
                  <a:schemeClr val="tx1"/>
                </a:solidFill>
                <a:latin typeface="Arial" panose="020B0604020202020204" pitchFamily="34" charset="0"/>
                <a:cs typeface="Arial" panose="020B0604020202020204" pitchFamily="34" charset="0"/>
              </a:rPr>
            </a:br>
            <a:br>
              <a:rPr lang="en-GB" altLang="en-US" sz="1800" b="1" dirty="0">
                <a:solidFill>
                  <a:schemeClr val="tx1"/>
                </a:solidFill>
                <a:latin typeface="Arial" panose="020B0604020202020204" pitchFamily="34" charset="0"/>
                <a:cs typeface="Arial" panose="020B0604020202020204" pitchFamily="34" charset="0"/>
              </a:rPr>
            </a:br>
            <a:br>
              <a:rPr kumimoji="0" lang="en-GB"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kumimoji="0" lang="en-GB"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kumimoji="0" lang="en-GB"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kumimoji="0" lang="en-GB"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kumimoji="0" lang="en-GB"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kumimoji="0" lang="en-GB"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kumimoji="0" lang="en-GB"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kumimoji="0" lang="en-GB"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kumimoji="0" lang="en-GB"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6F0355B4-B561-421A-8E06-D2A49AF4379C}"/>
              </a:ext>
            </a:extLst>
          </p:cNvPr>
          <p:cNvPicPr>
            <a:picLocks noChangeAspect="1"/>
          </p:cNvPicPr>
          <p:nvPr/>
        </p:nvPicPr>
        <p:blipFill>
          <a:blip r:embed="rId4"/>
          <a:stretch>
            <a:fillRect/>
          </a:stretch>
        </p:blipFill>
        <p:spPr>
          <a:xfrm>
            <a:off x="10297502" y="312158"/>
            <a:ext cx="1605196" cy="1100470"/>
          </a:xfrm>
          <a:prstGeom prst="rect">
            <a:avLst/>
          </a:prstGeom>
        </p:spPr>
      </p:pic>
      <p:sp>
        <p:nvSpPr>
          <p:cNvPr id="11" name="TextBox 10">
            <a:extLst>
              <a:ext uri="{FF2B5EF4-FFF2-40B4-BE49-F238E27FC236}">
                <a16:creationId xmlns:a16="http://schemas.microsoft.com/office/drawing/2014/main" id="{42BAA5CE-8B2B-4ADC-81A9-0B452044A36F}"/>
              </a:ext>
            </a:extLst>
          </p:cNvPr>
          <p:cNvSpPr txBox="1"/>
          <p:nvPr/>
        </p:nvSpPr>
        <p:spPr>
          <a:xfrm>
            <a:off x="39859" y="503617"/>
            <a:ext cx="4087325" cy="4524315"/>
          </a:xfrm>
          <a:prstGeom prst="rect">
            <a:avLst/>
          </a:prstGeom>
          <a:noFill/>
        </p:spPr>
        <p:txBody>
          <a:bodyPr wrap="square" rtlCol="0">
            <a:spAutoFit/>
          </a:bodyPr>
          <a:lstStyle/>
          <a:p>
            <a:endParaRPr lang="en-IE" dirty="0">
              <a:latin typeface="Calibri" panose="020F0502020204030204" pitchFamily="34" charset="0"/>
              <a:ea typeface="Calibri" panose="020F0502020204030204" pitchFamily="34" charset="0"/>
              <a:cs typeface="Times New Roman" panose="02020603050405020304" pitchFamily="18" charset="0"/>
            </a:endParaRPr>
          </a:p>
          <a:p>
            <a:r>
              <a:rPr lang="en-IE" sz="1400" dirty="0">
                <a:effectLst/>
                <a:latin typeface="Calibri" panose="020F0502020204030204" pitchFamily="34" charset="0"/>
                <a:ea typeface="Calibri" panose="020F0502020204030204" pitchFamily="34" charset="0"/>
                <a:cs typeface="Times New Roman" panose="02020603050405020304" pitchFamily="18" charset="0"/>
              </a:rPr>
              <a:t>S285 (Investigative Skills in Biology and Chemistry</a:t>
            </a:r>
            <a:r>
              <a:rPr lang="en-IE" sz="1400" dirty="0">
                <a:latin typeface="Calibri" panose="020F0502020204030204" pitchFamily="34" charset="0"/>
                <a:ea typeface="Calibri" panose="020F0502020204030204" pitchFamily="34" charset="0"/>
                <a:cs typeface="Times New Roman" panose="02020603050405020304" pitchFamily="18" charset="0"/>
              </a:rPr>
              <a:t>)</a:t>
            </a:r>
            <a:r>
              <a:rPr lang="en-IE" sz="1400" dirty="0">
                <a:effectLst/>
                <a:latin typeface="Calibri" panose="020F0502020204030204" pitchFamily="34" charset="0"/>
                <a:ea typeface="Calibri" panose="020F0502020204030204" pitchFamily="34" charset="0"/>
                <a:cs typeface="Times New Roman" panose="02020603050405020304" pitchFamily="18" charset="0"/>
              </a:rPr>
              <a:t> has labcasts forming an integral part of the tuition strategy, to demonstrate practical laboratory skills which are embedded throughout the module. </a:t>
            </a:r>
          </a:p>
          <a:p>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r>
              <a:rPr lang="en-IE" sz="1400" dirty="0">
                <a:effectLst/>
                <a:latin typeface="Calibri" panose="020F0502020204030204" pitchFamily="34" charset="0"/>
                <a:ea typeface="Calibri" panose="020F0502020204030204" pitchFamily="34" charset="0"/>
                <a:cs typeface="Times New Roman" panose="02020603050405020304" pitchFamily="18" charset="0"/>
              </a:rPr>
              <a:t>Historically, attendance at labcasts can be low (less than 10% of the whole student cohort at level one, 25 – 33% at level 2 and 22 – 50% at level 3).</a:t>
            </a:r>
          </a:p>
          <a:p>
            <a:endParaRPr lang="en-IE" sz="1400" dirty="0">
              <a:latin typeface="Calibri" panose="020F0502020204030204" pitchFamily="34" charset="0"/>
              <a:ea typeface="Calibri" panose="020F0502020204030204" pitchFamily="34" charset="0"/>
              <a:cs typeface="Times New Roman" panose="02020603050405020304" pitchFamily="18" charset="0"/>
            </a:endParaRPr>
          </a:p>
          <a:p>
            <a:r>
              <a:rPr lang="en-IE"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For the first presentation of S285 it was decided to increase student engagement in live lab casts (or with the recording) and hence enhance understanding of the practical science being demonstrated,  by linking labcast content to TMA01. </a:t>
            </a:r>
          </a:p>
          <a:p>
            <a:endParaRPr lang="en-IE" sz="1600" dirty="0">
              <a:latin typeface="Calibri" panose="020F0502020204030204" pitchFamily="34" charset="0"/>
              <a:ea typeface="Calibri" panose="020F0502020204030204" pitchFamily="34" charset="0"/>
              <a:cs typeface="Times New Roman" panose="02020603050405020304" pitchFamily="18" charset="0"/>
            </a:endParaRPr>
          </a:p>
          <a:p>
            <a:endParaRPr lang="en-US"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9D1ECB1-BDCD-43BE-BEA8-5E54B45930C7}"/>
              </a:ext>
            </a:extLst>
          </p:cNvPr>
          <p:cNvSpPr txBox="1"/>
          <p:nvPr/>
        </p:nvSpPr>
        <p:spPr>
          <a:xfrm>
            <a:off x="4080188" y="890984"/>
            <a:ext cx="4060732" cy="1815882"/>
          </a:xfrm>
          <a:prstGeom prst="rect">
            <a:avLst/>
          </a:prstGeom>
          <a:noFill/>
        </p:spPr>
        <p:txBody>
          <a:bodyPr wrap="square" rtlCol="0">
            <a:spAutoFit/>
          </a:bodyPr>
          <a:lstStyle/>
          <a:p>
            <a:endParaRPr lang="en-GB" sz="1400" dirty="0">
              <a:latin typeface="Arial" panose="020B0604020202020204" pitchFamily="34" charset="0"/>
              <a:cs typeface="Arial" panose="020B0604020202020204" pitchFamily="34" charset="0"/>
            </a:endParaRPr>
          </a:p>
          <a:p>
            <a:endParaRPr lang="en-GB" sz="1400" dirty="0">
              <a:solidFill>
                <a:schemeClr val="accent5"/>
              </a:solidFill>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	</a:t>
            </a:r>
          </a:p>
          <a:p>
            <a:endParaRPr lang="en-GB" sz="14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5399FA8-49A1-462F-83C7-17C0774133DE}"/>
              </a:ext>
            </a:extLst>
          </p:cNvPr>
          <p:cNvSpPr txBox="1"/>
          <p:nvPr/>
        </p:nvSpPr>
        <p:spPr>
          <a:xfrm>
            <a:off x="39859" y="3661018"/>
            <a:ext cx="3997595" cy="1200329"/>
          </a:xfrm>
          <a:prstGeom prst="rect">
            <a:avLst/>
          </a:prstGeom>
          <a:noFill/>
        </p:spPr>
        <p:txBody>
          <a:bodyPr wrap="square" rtlCol="0">
            <a:spAutoFit/>
          </a:bodyPr>
          <a:lstStyle/>
          <a:p>
            <a:endParaRPr lang="en-GB" sz="1600" dirty="0">
              <a:cs typeface="Arial" panose="020B0604020202020204" pitchFamily="34" charset="0"/>
            </a:endParaRPr>
          </a:p>
          <a:p>
            <a:r>
              <a:rPr lang="en-GB" sz="1400" dirty="0">
                <a:cs typeface="Arial" panose="020B0604020202020204" pitchFamily="34" charset="0"/>
              </a:rPr>
              <a:t>The labcast was based on a topic investigation to use HPLC live in the session to separate, identify and quantify ingredients of a proprietary analgesic tablet. </a:t>
            </a:r>
            <a:endParaRPr lang="en-GB" sz="1800"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66F5AF65-17F1-4C04-B452-204F50F6FB2D}"/>
              </a:ext>
            </a:extLst>
          </p:cNvPr>
          <p:cNvPicPr/>
          <p:nvPr/>
        </p:nvPicPr>
        <p:blipFill rotWithShape="1">
          <a:blip r:embed="rId5"/>
          <a:srcRect l="18114" t="17136" r="18901" b="22592"/>
          <a:stretch/>
        </p:blipFill>
        <p:spPr bwMode="auto">
          <a:xfrm>
            <a:off x="4343142" y="4914900"/>
            <a:ext cx="3609975" cy="1943100"/>
          </a:xfrm>
          <a:prstGeom prst="rect">
            <a:avLst/>
          </a:prstGeom>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A4BD2C4E-467D-4929-A758-B6661421B987}"/>
              </a:ext>
            </a:extLst>
          </p:cNvPr>
          <p:cNvPicPr/>
          <p:nvPr/>
        </p:nvPicPr>
        <p:blipFill rotWithShape="1">
          <a:blip r:embed="rId6"/>
          <a:srcRect l="18447" t="17136" r="18402" b="22297"/>
          <a:stretch/>
        </p:blipFill>
        <p:spPr bwMode="auto">
          <a:xfrm>
            <a:off x="4388278" y="2552133"/>
            <a:ext cx="3444552" cy="1713780"/>
          </a:xfrm>
          <a:prstGeom prst="rect">
            <a:avLst/>
          </a:prstGeom>
          <a:ln>
            <a:noFill/>
          </a:ln>
          <a:extLst>
            <a:ext uri="{53640926-AAD7-44D8-BBD7-CCE9431645EC}">
              <a14:shadowObscured xmlns:a14="http://schemas.microsoft.com/office/drawing/2010/main"/>
            </a:ext>
          </a:extLst>
        </p:spPr>
      </p:pic>
      <p:sp>
        <p:nvSpPr>
          <p:cNvPr id="24" name="TextBox 23">
            <a:extLst>
              <a:ext uri="{FF2B5EF4-FFF2-40B4-BE49-F238E27FC236}">
                <a16:creationId xmlns:a16="http://schemas.microsoft.com/office/drawing/2014/main" id="{4DA73459-A82A-4F84-B3E9-871D4C0DCD94}"/>
              </a:ext>
            </a:extLst>
          </p:cNvPr>
          <p:cNvSpPr txBox="1"/>
          <p:nvPr/>
        </p:nvSpPr>
        <p:spPr>
          <a:xfrm>
            <a:off x="4292372" y="550739"/>
            <a:ext cx="4060732" cy="3970318"/>
          </a:xfrm>
          <a:prstGeom prst="rect">
            <a:avLst/>
          </a:prstGeom>
          <a:noFill/>
        </p:spPr>
        <p:txBody>
          <a:bodyPr wrap="square" rtlCol="0">
            <a:spAutoFit/>
          </a:bodyPr>
          <a:lstStyle/>
          <a:p>
            <a:endParaRPr lang="en-GB" sz="1400" dirty="0">
              <a:latin typeface="Arial" panose="020B0604020202020204" pitchFamily="34" charset="0"/>
              <a:cs typeface="Arial" panose="020B0604020202020204" pitchFamily="34" charset="0"/>
            </a:endParaRPr>
          </a:p>
          <a:p>
            <a:r>
              <a:rPr lang="en-GB" sz="1400" dirty="0">
                <a:cs typeface="Arial" panose="020B0604020202020204" pitchFamily="34" charset="0"/>
              </a:rPr>
              <a:t>The labcast focused on the process of calibration, a laboratory technique traditionally poorly understood by students, but one which is required throughout the module. By engaging in the labcast, students were able to consolidate their understanding by observing the whole process of collecting and analysing data in order to prepare a calibration curve for one tablet ingredient (aspirin).</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solidFill>
                <a:schemeClr val="accent5"/>
              </a:solidFill>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	</a:t>
            </a:r>
          </a:p>
          <a:p>
            <a:endParaRPr lang="en-GB" sz="14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E9EF475-BE02-43BC-844D-BD0ED0F347B6}"/>
              </a:ext>
            </a:extLst>
          </p:cNvPr>
          <p:cNvSpPr txBox="1"/>
          <p:nvPr/>
        </p:nvSpPr>
        <p:spPr>
          <a:xfrm>
            <a:off x="4305566" y="4212743"/>
            <a:ext cx="3647551" cy="738664"/>
          </a:xfrm>
          <a:prstGeom prst="rect">
            <a:avLst/>
          </a:prstGeom>
          <a:noFill/>
        </p:spPr>
        <p:txBody>
          <a:bodyPr wrap="square">
            <a:spAutoFit/>
          </a:bodyPr>
          <a:lstStyle/>
          <a:p>
            <a:r>
              <a:rPr lang="en-IE" sz="1400" dirty="0">
                <a:effectLst/>
                <a:latin typeface="Calibri" panose="020F0502020204030204" pitchFamily="34" charset="0"/>
                <a:ea typeface="DengXian" panose="02010600030101010101" pitchFamily="2" charset="-122"/>
                <a:cs typeface="Times New Roman" panose="02020603050405020304" pitchFamily="18" charset="0"/>
              </a:rPr>
              <a:t>Students were encouraged to engage in the live labcast via widgets and text chat to test their understanding of the calibration process.</a:t>
            </a:r>
            <a:endParaRPr lang="en-GB" sz="14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28" name="TextBox 27">
            <a:extLst>
              <a:ext uri="{FF2B5EF4-FFF2-40B4-BE49-F238E27FC236}">
                <a16:creationId xmlns:a16="http://schemas.microsoft.com/office/drawing/2014/main" id="{943418D2-7BC0-48D9-82A4-D29CAC0109DA}"/>
              </a:ext>
            </a:extLst>
          </p:cNvPr>
          <p:cNvSpPr txBox="1"/>
          <p:nvPr/>
        </p:nvSpPr>
        <p:spPr>
          <a:xfrm>
            <a:off x="8353104" y="4521057"/>
            <a:ext cx="3787256" cy="2400657"/>
          </a:xfrm>
          <a:prstGeom prst="rect">
            <a:avLst/>
          </a:prstGeom>
          <a:noFill/>
        </p:spPr>
        <p:txBody>
          <a:bodyPr wrap="square" rtlCol="0">
            <a:spAutoFit/>
          </a:bodyPr>
          <a:lstStyle/>
          <a:p>
            <a:r>
              <a:rPr lang="en-GB" sz="1400" dirty="0">
                <a:solidFill>
                  <a:srgbClr val="FF0000"/>
                </a:solidFill>
                <a:effectLst/>
                <a:ea typeface="DengXian" panose="02010600030101010101" pitchFamily="2" charset="-122"/>
                <a:cs typeface="Times New Roman" panose="02020603050405020304" pitchFamily="18" charset="0"/>
              </a:rPr>
              <a:t>75% of registered students engaged with the labcast (attending live and/or watching the recording), prior to the TMA cut off date*,</a:t>
            </a:r>
            <a:r>
              <a:rPr lang="en-IE" sz="1400" dirty="0">
                <a:solidFill>
                  <a:srgbClr val="FF0000"/>
                </a:solidFill>
                <a:ea typeface="DengXian" panose="02010600030101010101" pitchFamily="2" charset="-122"/>
                <a:cs typeface="Times New Roman" panose="02020603050405020304" pitchFamily="18" charset="0"/>
              </a:rPr>
              <a:t> </a:t>
            </a:r>
            <a:r>
              <a:rPr lang="en-IE" sz="1400" dirty="0">
                <a:solidFill>
                  <a:srgbClr val="FF0000"/>
                </a:solidFill>
                <a:effectLst/>
                <a:ea typeface="DengXian" panose="02010600030101010101" pitchFamily="2" charset="-122"/>
                <a:cs typeface="Times New Roman" panose="02020603050405020304" pitchFamily="18" charset="0"/>
              </a:rPr>
              <a:t>in order to obtain the data they needed for TMA01 </a:t>
            </a:r>
            <a:r>
              <a:rPr lang="en-IE" sz="1400" u="sng" dirty="0">
                <a:solidFill>
                  <a:srgbClr val="FF0000"/>
                </a:solidFill>
                <a:effectLst/>
                <a:ea typeface="DengXian" panose="02010600030101010101" pitchFamily="2" charset="-122"/>
                <a:cs typeface="Times New Roman" panose="02020603050405020304" pitchFamily="18" charset="0"/>
              </a:rPr>
              <a:t>and</a:t>
            </a:r>
            <a:r>
              <a:rPr lang="en-IE" sz="1400" dirty="0">
                <a:solidFill>
                  <a:srgbClr val="FF0000"/>
                </a:solidFill>
                <a:effectLst/>
                <a:ea typeface="DengXian" panose="02010600030101010101" pitchFamily="2" charset="-122"/>
                <a:cs typeface="Times New Roman" panose="02020603050405020304" pitchFamily="18" charset="0"/>
              </a:rPr>
              <a:t> observe the required data analysis demonstrated live for a different analyte – a key skill constituent of a learning outcome required in subsequent TMAs and the EMA.</a:t>
            </a:r>
          </a:p>
          <a:p>
            <a:endParaRPr lang="en-IE" sz="1400" dirty="0">
              <a:solidFill>
                <a:srgbClr val="FF0000"/>
              </a:solidFill>
              <a:effectLst/>
              <a:ea typeface="DengXian" panose="02010600030101010101" pitchFamily="2" charset="-122"/>
              <a:cs typeface="Times New Roman" panose="02020603050405020304" pitchFamily="18" charset="0"/>
            </a:endParaRPr>
          </a:p>
          <a:p>
            <a:r>
              <a:rPr lang="en-IE" sz="1200" dirty="0">
                <a:ea typeface="DengXian" panose="02010600030101010101" pitchFamily="2" charset="-122"/>
                <a:cs typeface="Times New Roman" panose="02020603050405020304" pitchFamily="18" charset="0"/>
              </a:rPr>
              <a:t>* Does not take into account TMA extensions who may have viewed the recording after the cut off date</a:t>
            </a:r>
            <a:endParaRPr lang="en-IE" sz="1200" dirty="0">
              <a:effectLst/>
              <a:ea typeface="DengXian" panose="02010600030101010101" pitchFamily="2" charset="-122"/>
              <a:cs typeface="Times New Roman" panose="02020603050405020304" pitchFamily="18" charset="0"/>
            </a:endParaRPr>
          </a:p>
        </p:txBody>
      </p:sp>
      <p:sp>
        <p:nvSpPr>
          <p:cNvPr id="26" name="TextBox 25">
            <a:extLst>
              <a:ext uri="{FF2B5EF4-FFF2-40B4-BE49-F238E27FC236}">
                <a16:creationId xmlns:a16="http://schemas.microsoft.com/office/drawing/2014/main" id="{3A32CEBD-426B-4E0D-AA1E-12C9EBDD774D}"/>
              </a:ext>
            </a:extLst>
          </p:cNvPr>
          <p:cNvSpPr txBox="1"/>
          <p:nvPr/>
        </p:nvSpPr>
        <p:spPr>
          <a:xfrm>
            <a:off x="8374305" y="1382582"/>
            <a:ext cx="3817695" cy="1169551"/>
          </a:xfrm>
          <a:prstGeom prst="rect">
            <a:avLst/>
          </a:prstGeom>
          <a:noFill/>
        </p:spPr>
        <p:txBody>
          <a:bodyPr wrap="square" rtlCol="0">
            <a:spAutoFit/>
          </a:bodyPr>
          <a:lstStyle/>
          <a:p>
            <a:r>
              <a:rPr lang="en-GB" sz="1400" dirty="0"/>
              <a:t>Finally students were given the data at the end of the labcast for a different tablet ingredient (caffeine) in order to apply the same protocol to prepare a calibration curve for caffeine and quantify the amount present in the tablet.</a:t>
            </a:r>
          </a:p>
        </p:txBody>
      </p:sp>
      <p:pic>
        <p:nvPicPr>
          <p:cNvPr id="30" name="Picture 29">
            <a:extLst>
              <a:ext uri="{FF2B5EF4-FFF2-40B4-BE49-F238E27FC236}">
                <a16:creationId xmlns:a16="http://schemas.microsoft.com/office/drawing/2014/main" id="{90D11E47-FAF7-4348-BF58-67CF6FC7B173}"/>
              </a:ext>
            </a:extLst>
          </p:cNvPr>
          <p:cNvPicPr/>
          <p:nvPr/>
        </p:nvPicPr>
        <p:blipFill rotWithShape="1">
          <a:blip r:embed="rId7"/>
          <a:srcRect l="18280" t="17136" r="18901" b="22592"/>
          <a:stretch/>
        </p:blipFill>
        <p:spPr bwMode="auto">
          <a:xfrm>
            <a:off x="8435816" y="2551287"/>
            <a:ext cx="3587256" cy="1969770"/>
          </a:xfrm>
          <a:prstGeom prst="rect">
            <a:avLst/>
          </a:prstGeom>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1EFB9E51-69E2-48CB-B377-D882DFA9CF39}"/>
              </a:ext>
            </a:extLst>
          </p:cNvPr>
          <p:cNvPicPr/>
          <p:nvPr/>
        </p:nvPicPr>
        <p:blipFill rotWithShape="1">
          <a:blip r:embed="rId8"/>
          <a:srcRect l="18779" t="16546" r="18735" b="22592"/>
          <a:stretch/>
        </p:blipFill>
        <p:spPr bwMode="auto">
          <a:xfrm>
            <a:off x="141861" y="4861347"/>
            <a:ext cx="3515739" cy="1969446"/>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4385722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PRESENTATIONINFO" val="{&quot;DocumentId&quot;:&quot;29ad3a3ebe5e404357d4ecaf534720f0&quot;,&quot;LanguageCode&quot;:&quot;en-US&quot;,&quot;SlideGuids&quot;:[&quot;c9357629-6185-4467-a39f-3b7c432b5c10&quot;,&quot;a4878e81-4d15-4d43-9531-39680c84ecfd&quot;,&quot;f5b398ea-cf7c-4b3e-8177-824a4a8ab1cf&quot;,&quot;c49b6e99-fa39-4211-a779-fc7790e6eed6&quot;,&quot;dd196faf-b12c-483b-aa38-b2c4502e2f6b&quot;,&quot;18aba1ed-efdf-4f22-8d7a-ad6c440525cb&quot;,&quot;7158b587-1b31-406f-8257-87dc7fa3f787&quot;,&quot;05797c85-1add-41f0-b160-1fadf135e4cf&quot;,&quot;adaa4fae-b221-436f-8dba-057a16a6d2e7&quot;,&quot;e72066f0-097a-49a3-a904-6929ad9723e8&quot;,&quot;34c97da7-b5dc-453c-a409-7a366c37ccaf&quot;,&quot;6cc20db3-ea89-47d1-a321-ca87e78ad727&quot;,&quot;6538ee61-a74c-46f4-87b8-1761415f06fa&quot;],&quot;TimeStamp&quot;:&quot;2018-10-04T22:54:38.6356615+01:00&quot;}"/>
</p:tagLst>
</file>

<file path=ppt/tags/tag2.xml><?xml version="1.0" encoding="utf-8"?>
<p:tagLst xmlns:a="http://schemas.openxmlformats.org/drawingml/2006/main" xmlns:r="http://schemas.openxmlformats.org/officeDocument/2006/relationships" xmlns:p="http://schemas.openxmlformats.org/presentationml/2006/main">
  <p:tag name="__MICROSOFT_TRANSLATOR_CLM_SLIDEINFO" val="{&quot;Guid&quot;:&quot;c9357629-6185-4467-a39f-3b7c432b5c10&quot;,&quot;TimeStamp&quot;:&quot;2018-10-04T22:54:38.5658229+01:00&qu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4941</TotalTime>
  <Words>391</Words>
  <Application>Microsoft Office PowerPoint</Application>
  <PresentationFormat>Widescreen</PresentationFormat>
  <Paragraphs>35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Linking Labcasts to Assessment – Encouraging Student Engagement with Live Events Louise MacBrayne, Rob Janes, Mike Batham, Kate Bradshaw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Embedding and sustaining inclusive STEM practices</dc:title>
  <dc:creator>Trevor Collins</dc:creator>
  <cp:lastModifiedBy>Louise.MacBrayne</cp:lastModifiedBy>
  <cp:revision>498</cp:revision>
  <cp:lastPrinted>2018-10-16T09:27:54Z</cp:lastPrinted>
  <dcterms:created xsi:type="dcterms:W3CDTF">2017-05-06T04:58:44Z</dcterms:created>
  <dcterms:modified xsi:type="dcterms:W3CDTF">2022-02-10T13:25:26Z</dcterms:modified>
</cp:coreProperties>
</file>