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3F8CA4-B164-459A-B8C3-B80A0BD6B349}" v="389" dt="2022-02-21T10:53:48.1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750" autoAdjust="0"/>
    <p:restoredTop sz="86410" autoAdjust="0"/>
  </p:normalViewPr>
  <p:slideViewPr>
    <p:cSldViewPr snapToGrid="0">
      <p:cViewPr varScale="1">
        <p:scale>
          <a:sx n="98" d="100"/>
          <a:sy n="98" d="100"/>
        </p:scale>
        <p:origin x="32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tags" Target="tags/tag1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e.MacBrayne" userId="9963a973-9a15-4d9f-9680-6509bcc16748" providerId="ADAL" clId="{D2273C11-6FBD-4794-8712-40FBE6E16DEB}"/>
    <pc:docChg chg="custSel modSld">
      <pc:chgData name="Louise.MacBrayne" userId="9963a973-9a15-4d9f-9680-6509bcc16748" providerId="ADAL" clId="{D2273C11-6FBD-4794-8712-40FBE6E16DEB}" dt="2022-01-26T13:39:42.079" v="8" actId="1076"/>
      <pc:docMkLst>
        <pc:docMk/>
      </pc:docMkLst>
      <pc:sldChg chg="addSp delSp modSp mod">
        <pc:chgData name="Louise.MacBrayne" userId="9963a973-9a15-4d9f-9680-6509bcc16748" providerId="ADAL" clId="{D2273C11-6FBD-4794-8712-40FBE6E16DEB}" dt="2022-01-26T13:39:42.079" v="8" actId="1076"/>
        <pc:sldMkLst>
          <pc:docMk/>
          <pc:sldMk cId="438572242" sldId="331"/>
        </pc:sldMkLst>
        <pc:graphicFrameChg chg="add mod">
          <ac:chgData name="Louise.MacBrayne" userId="9963a973-9a15-4d9f-9680-6509bcc16748" providerId="ADAL" clId="{D2273C11-6FBD-4794-8712-40FBE6E16DEB}" dt="2022-01-26T13:39:42.079" v="8" actId="1076"/>
          <ac:graphicFrameMkLst>
            <pc:docMk/>
            <pc:sldMk cId="438572242" sldId="331"/>
            <ac:graphicFrameMk id="14" creationId="{1AE149A3-6DC1-4F89-86E4-FE0C4DB12A88}"/>
          </ac:graphicFrameMkLst>
        </pc:graphicFrameChg>
        <pc:graphicFrameChg chg="del">
          <ac:chgData name="Louise.MacBrayne" userId="9963a973-9a15-4d9f-9680-6509bcc16748" providerId="ADAL" clId="{D2273C11-6FBD-4794-8712-40FBE6E16DEB}" dt="2022-01-26T13:39:23.811" v="0" actId="478"/>
          <ac:graphicFrameMkLst>
            <pc:docMk/>
            <pc:sldMk cId="438572242" sldId="331"/>
            <ac:graphicFrameMk id="17" creationId="{37783528-C5A9-4445-8DDE-11C702EECDE8}"/>
          </ac:graphicFrameMkLst>
        </pc:graphicFrameChg>
      </pc:sldChg>
    </pc:docChg>
  </pc:docChgLst>
  <pc:docChgLst>
    <pc:chgData name="Louise.MacBrayne" userId="9963a973-9a15-4d9f-9680-6509bcc16748" providerId="ADAL" clId="{753F8CA4-B164-459A-B8C3-B80A0BD6B349}"/>
    <pc:docChg chg="undo custSel modSld">
      <pc:chgData name="Louise.MacBrayne" userId="9963a973-9a15-4d9f-9680-6509bcc16748" providerId="ADAL" clId="{753F8CA4-B164-459A-B8C3-B80A0BD6B349}" dt="2022-02-21T10:58:38.517" v="1614" actId="207"/>
      <pc:docMkLst>
        <pc:docMk/>
      </pc:docMkLst>
      <pc:sldChg chg="addSp delSp modSp mod">
        <pc:chgData name="Louise.MacBrayne" userId="9963a973-9a15-4d9f-9680-6509bcc16748" providerId="ADAL" clId="{753F8CA4-B164-459A-B8C3-B80A0BD6B349}" dt="2022-02-21T10:58:38.517" v="1614" actId="207"/>
        <pc:sldMkLst>
          <pc:docMk/>
          <pc:sldMk cId="438572242" sldId="331"/>
        </pc:sldMkLst>
        <pc:spChg chg="del">
          <ac:chgData name="Louise.MacBrayne" userId="9963a973-9a15-4d9f-9680-6509bcc16748" providerId="ADAL" clId="{753F8CA4-B164-459A-B8C3-B80A0BD6B349}" dt="2022-02-21T10:34:30.174" v="299" actId="478"/>
          <ac:spMkLst>
            <pc:docMk/>
            <pc:sldMk cId="438572242" sldId="331"/>
            <ac:spMk id="5" creationId="{8939FF04-F55B-4582-BDB3-143BCC984CB1}"/>
          </ac:spMkLst>
        </pc:spChg>
        <pc:spChg chg="add del mod">
          <ac:chgData name="Louise.MacBrayne" userId="9963a973-9a15-4d9f-9680-6509bcc16748" providerId="ADAL" clId="{753F8CA4-B164-459A-B8C3-B80A0BD6B349}" dt="2022-02-21T10:47:45.399" v="1213" actId="478"/>
          <ac:spMkLst>
            <pc:docMk/>
            <pc:sldMk cId="438572242" sldId="331"/>
            <ac:spMk id="6" creationId="{C78A80B2-CB28-4DDC-8D61-EFD832637B0C}"/>
          </ac:spMkLst>
        </pc:spChg>
        <pc:spChg chg="add mod">
          <ac:chgData name="Louise.MacBrayne" userId="9963a973-9a15-4d9f-9680-6509bcc16748" providerId="ADAL" clId="{753F8CA4-B164-459A-B8C3-B80A0BD6B349}" dt="2022-02-21T10:55:28.959" v="1609" actId="1076"/>
          <ac:spMkLst>
            <pc:docMk/>
            <pc:sldMk cId="438572242" sldId="331"/>
            <ac:spMk id="7" creationId="{A6ED7C43-7575-45D8-BD19-F98826B2A09C}"/>
          </ac:spMkLst>
        </pc:spChg>
        <pc:spChg chg="add mod">
          <ac:chgData name="Louise.MacBrayne" userId="9963a973-9a15-4d9f-9680-6509bcc16748" providerId="ADAL" clId="{753F8CA4-B164-459A-B8C3-B80A0BD6B349}" dt="2022-02-21T10:53:35.675" v="1394" actId="207"/>
          <ac:spMkLst>
            <pc:docMk/>
            <pc:sldMk cId="438572242" sldId="331"/>
            <ac:spMk id="9" creationId="{D3766695-E9F2-4308-9FF8-17366202EF23}"/>
          </ac:spMkLst>
        </pc:spChg>
        <pc:spChg chg="mod">
          <ac:chgData name="Louise.MacBrayne" userId="9963a973-9a15-4d9f-9680-6509bcc16748" providerId="ADAL" clId="{753F8CA4-B164-459A-B8C3-B80A0BD6B349}" dt="2022-02-21T10:45:45.668" v="1151" actId="20577"/>
          <ac:spMkLst>
            <pc:docMk/>
            <pc:sldMk cId="438572242" sldId="331"/>
            <ac:spMk id="11" creationId="{42BAA5CE-8B2B-4ADC-81A9-0B452044A36F}"/>
          </ac:spMkLst>
        </pc:spChg>
        <pc:spChg chg="mod">
          <ac:chgData name="Louise.MacBrayne" userId="9963a973-9a15-4d9f-9680-6509bcc16748" providerId="ADAL" clId="{753F8CA4-B164-459A-B8C3-B80A0BD6B349}" dt="2022-02-21T10:58:38.517" v="1614" actId="207"/>
          <ac:spMkLst>
            <pc:docMk/>
            <pc:sldMk cId="438572242" sldId="331"/>
            <ac:spMk id="12" creationId="{99D1ECB1-BDCD-43BE-BEA8-5E54B45930C7}"/>
          </ac:spMkLst>
        </pc:spChg>
        <pc:spChg chg="mod">
          <ac:chgData name="Louise.MacBrayne" userId="9963a973-9a15-4d9f-9680-6509bcc16748" providerId="ADAL" clId="{753F8CA4-B164-459A-B8C3-B80A0BD6B349}" dt="2022-02-21T10:56:25.230" v="1613" actId="20577"/>
          <ac:spMkLst>
            <pc:docMk/>
            <pc:sldMk cId="438572242" sldId="331"/>
            <ac:spMk id="15" creationId="{14BE3C36-7BA1-41EB-940A-90EB20838206}"/>
          </ac:spMkLst>
        </pc:spChg>
        <pc:spChg chg="mod">
          <ac:chgData name="Louise.MacBrayne" userId="9963a973-9a15-4d9f-9680-6509bcc16748" providerId="ADAL" clId="{753F8CA4-B164-459A-B8C3-B80A0BD6B349}" dt="2022-02-21T10:47:35.435" v="1212" actId="20577"/>
          <ac:spMkLst>
            <pc:docMk/>
            <pc:sldMk cId="438572242" sldId="331"/>
            <ac:spMk id="16" creationId="{D5399FA8-49A1-462F-83C7-17C0774133DE}"/>
          </ac:spMkLst>
        </pc:spChg>
        <pc:spChg chg="mod">
          <ac:chgData name="Louise.MacBrayne" userId="9963a973-9a15-4d9f-9680-6509bcc16748" providerId="ADAL" clId="{753F8CA4-B164-459A-B8C3-B80A0BD6B349}" dt="2022-02-21T10:46:29.129" v="1170" actId="20577"/>
          <ac:spMkLst>
            <pc:docMk/>
            <pc:sldMk cId="438572242" sldId="331"/>
            <ac:spMk id="19" creationId="{DAD03B2F-EF9D-4135-AC5E-534B5D95017E}"/>
          </ac:spMkLst>
        </pc:spChg>
        <pc:graphicFrameChg chg="mod">
          <ac:chgData name="Louise.MacBrayne" userId="9963a973-9a15-4d9f-9680-6509bcc16748" providerId="ADAL" clId="{753F8CA4-B164-459A-B8C3-B80A0BD6B349}" dt="2022-02-21T10:47:06.963" v="1172" actId="14100"/>
          <ac:graphicFrameMkLst>
            <pc:docMk/>
            <pc:sldMk cId="438572242" sldId="331"/>
            <ac:graphicFrameMk id="14" creationId="{1AE149A3-6DC1-4F89-86E4-FE0C4DB12A88}"/>
          </ac:graphicFrameMkLst>
        </pc:graphicFrameChg>
        <pc:graphicFrameChg chg="add mod">
          <ac:chgData name="Louise.MacBrayne" userId="9963a973-9a15-4d9f-9680-6509bcc16748" providerId="ADAL" clId="{753F8CA4-B164-459A-B8C3-B80A0BD6B349}" dt="2022-02-21T10:53:42.903" v="1395" actId="207"/>
          <ac:graphicFrameMkLst>
            <pc:docMk/>
            <pc:sldMk cId="438572242" sldId="331"/>
            <ac:graphicFrameMk id="17" creationId="{6F163579-6E88-4645-9002-2A7F1E451C97}"/>
          </ac:graphicFrameMkLst>
        </pc:graphicFrameChg>
        <pc:graphicFrameChg chg="add mod">
          <ac:chgData name="Louise.MacBrayne" userId="9963a973-9a15-4d9f-9680-6509bcc16748" providerId="ADAL" clId="{753F8CA4-B164-459A-B8C3-B80A0BD6B349}" dt="2022-02-21T10:53:48.119" v="1396" actId="207"/>
          <ac:graphicFrameMkLst>
            <pc:docMk/>
            <pc:sldMk cId="438572242" sldId="331"/>
            <ac:graphicFrameMk id="20" creationId="{5B35CDD2-9757-4DAF-A3F1-51008A6B16A7}"/>
          </ac:graphicFrameMkLst>
        </pc:graphicFrameChg>
        <pc:picChg chg="mod">
          <ac:chgData name="Louise.MacBrayne" userId="9963a973-9a15-4d9f-9680-6509bcc16748" providerId="ADAL" clId="{753F8CA4-B164-459A-B8C3-B80A0BD6B349}" dt="2022-02-21T10:55:44.129" v="1610" actId="1076"/>
          <ac:picMkLst>
            <pc:docMk/>
            <pc:sldMk cId="438572242" sldId="331"/>
            <ac:picMk id="8" creationId="{B246E7F0-9E49-4431-8EB9-672D860D99B5}"/>
          </ac:picMkLst>
        </pc:picChg>
        <pc:picChg chg="mod">
          <ac:chgData name="Louise.MacBrayne" userId="9963a973-9a15-4d9f-9680-6509bcc16748" providerId="ADAL" clId="{753F8CA4-B164-459A-B8C3-B80A0BD6B349}" dt="2022-02-21T10:48:03.117" v="1215" actId="1076"/>
          <ac:picMkLst>
            <pc:docMk/>
            <pc:sldMk cId="438572242" sldId="331"/>
            <ac:picMk id="18" creationId="{FA75CBBA-7DD5-4DFF-BC8F-55807EA622E7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m23676\AppData\Local\Microsoft\Windows\INetCache\Content.Outlook\AGG8HIEZ\BellamyMacBrayne%20(00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m23676\AppData\Local\Microsoft\Windows\INetCache\Content.Outlook\AGG8HIEZ\BellamyMacBrayne%20(002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S112 Comparison of Pass Rates: Black vs White Students</a:t>
            </a:r>
          </a:p>
        </c:rich>
      </c:tx>
      <c:layout>
        <c:manualLayout>
          <c:xMode val="edge"/>
          <c:yMode val="edge"/>
          <c:x val="0.1449639769090659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Sheet1!$G$10</c:f>
              <c:strCache>
                <c:ptCount val="1"/>
                <c:pt idx="0">
                  <c:v>Black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Sheet1!$F$11:$F$14</c:f>
              <c:strCache>
                <c:ptCount val="4"/>
                <c:pt idx="0">
                  <c:v>17J</c:v>
                </c:pt>
                <c:pt idx="1">
                  <c:v>18J</c:v>
                </c:pt>
                <c:pt idx="2">
                  <c:v>19J</c:v>
                </c:pt>
                <c:pt idx="3">
                  <c:v>20J</c:v>
                </c:pt>
              </c:strCache>
            </c:strRef>
          </c:cat>
          <c:val>
            <c:numRef>
              <c:f>Sheet1!$G$11:$G$14</c:f>
              <c:numCache>
                <c:formatCode>General</c:formatCode>
                <c:ptCount val="4"/>
                <c:pt idx="0">
                  <c:v>44</c:v>
                </c:pt>
                <c:pt idx="1">
                  <c:v>48</c:v>
                </c:pt>
                <c:pt idx="2">
                  <c:v>35</c:v>
                </c:pt>
                <c:pt idx="3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B8-4633-B34F-6D7BF15ABE93}"/>
            </c:ext>
          </c:extLst>
        </c:ser>
        <c:ser>
          <c:idx val="1"/>
          <c:order val="1"/>
          <c:tx>
            <c:strRef>
              <c:f>Sheet1!$H$10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Sheet1!$F$11:$F$14</c:f>
              <c:strCache>
                <c:ptCount val="4"/>
                <c:pt idx="0">
                  <c:v>17J</c:v>
                </c:pt>
                <c:pt idx="1">
                  <c:v>18J</c:v>
                </c:pt>
                <c:pt idx="2">
                  <c:v>19J</c:v>
                </c:pt>
                <c:pt idx="3">
                  <c:v>20J</c:v>
                </c:pt>
              </c:strCache>
            </c:strRef>
          </c:cat>
          <c:val>
            <c:numRef>
              <c:f>Sheet1!$H$11:$H$14</c:f>
              <c:numCache>
                <c:formatCode>General</c:formatCode>
                <c:ptCount val="4"/>
                <c:pt idx="0">
                  <c:v>68</c:v>
                </c:pt>
                <c:pt idx="1">
                  <c:v>65</c:v>
                </c:pt>
                <c:pt idx="2">
                  <c:v>67</c:v>
                </c:pt>
                <c:pt idx="3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B8-4633-B34F-6D7BF15ABE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3214696"/>
        <c:axId val="313213712"/>
      </c:barChart>
      <c:catAx>
        <c:axId val="313214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213712"/>
        <c:crosses val="autoZero"/>
        <c:auto val="1"/>
        <c:lblAlgn val="ctr"/>
        <c:lblOffset val="100"/>
        <c:noMultiLvlLbl val="0"/>
      </c:catAx>
      <c:valAx>
        <c:axId val="313213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Pass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214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100" b="0" i="0" u="none" strike="noStrike" baseline="0" dirty="0">
                <a:effectLst/>
              </a:rPr>
              <a:t>S112 2019-J </a:t>
            </a:r>
            <a:r>
              <a:rPr lang="en-US" sz="1100" b="0" i="0" u="none" strike="noStrike" baseline="0" dirty="0">
                <a:solidFill>
                  <a:srgbClr val="FF0000"/>
                </a:solidFill>
                <a:effectLst/>
              </a:rPr>
              <a:t>Exam Score </a:t>
            </a:r>
            <a:r>
              <a:rPr lang="en-US" sz="1100" b="0" i="0" baseline="0" dirty="0">
                <a:effectLst/>
              </a:rPr>
              <a:t>Intersection Comparison Ethnicity - IMD1, IMD5</a:t>
            </a:r>
          </a:p>
          <a:p>
            <a:pPr>
              <a:defRPr/>
            </a:pPr>
            <a:endParaRPr lang="en-GB" sz="1000" dirty="0">
              <a:effectLst/>
            </a:endParaRPr>
          </a:p>
        </c:rich>
      </c:tx>
      <c:layout>
        <c:manualLayout>
          <c:xMode val="edge"/>
          <c:yMode val="edge"/>
          <c:x val="0.141502962160722"/>
          <c:y val="2.16877139954063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stockChart>
        <c:ser>
          <c:idx val="0"/>
          <c:order val="0"/>
          <c:tx>
            <c:strRef>
              <c:f>'Exam Scores'!$A$92</c:f>
              <c:strCache>
                <c:ptCount val="1"/>
                <c:pt idx="0">
                  <c:v>Intersection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x"/>
            <c:size val="8"/>
            <c:spPr>
              <a:solidFill>
                <a:srgbClr val="FFFF00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('Exam Scores'!$B$91,'Exam Scores'!$D$91:$H$91,'Exam Scores'!$J$91:$K$91)</c:f>
              <c:strCache>
                <c:ptCount val="8"/>
                <c:pt idx="0">
                  <c:v>Black/1</c:v>
                </c:pt>
                <c:pt idx="1">
                  <c:v>Asian/1</c:v>
                </c:pt>
                <c:pt idx="2">
                  <c:v>Asian/5</c:v>
                </c:pt>
                <c:pt idx="3">
                  <c:v>Mixed/1</c:v>
                </c:pt>
                <c:pt idx="4">
                  <c:v>Mixed/5</c:v>
                </c:pt>
                <c:pt idx="5">
                  <c:v>Other/1</c:v>
                </c:pt>
                <c:pt idx="6">
                  <c:v>White/1</c:v>
                </c:pt>
                <c:pt idx="7">
                  <c:v>White/5</c:v>
                </c:pt>
              </c:strCache>
              <c:extLst/>
            </c:strRef>
          </c:cat>
          <c:val>
            <c:numRef>
              <c:f>('Exam Scores'!$B$92,'Exam Scores'!$D$92:$H$92,'Exam Scores'!$J$92:$K$92)</c:f>
              <c:numCache>
                <c:formatCode>0.0</c:formatCode>
                <c:ptCount val="8"/>
                <c:pt idx="0">
                  <c:v>23.2</c:v>
                </c:pt>
                <c:pt idx="1">
                  <c:v>52.1111111111111</c:v>
                </c:pt>
                <c:pt idx="2">
                  <c:v>66.3333333333333</c:v>
                </c:pt>
                <c:pt idx="3">
                  <c:v>66.3333333333333</c:v>
                </c:pt>
                <c:pt idx="4">
                  <c:v>70.5</c:v>
                </c:pt>
                <c:pt idx="5">
                  <c:v>64.25</c:v>
                </c:pt>
                <c:pt idx="6">
                  <c:v>53.575916230366502</c:v>
                </c:pt>
                <c:pt idx="7">
                  <c:v>67.697115384615401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1F93-4FC5-87B7-57FB680BCED9}"/>
            </c:ext>
          </c:extLst>
        </c:ser>
        <c:ser>
          <c:idx val="1"/>
          <c:order val="1"/>
          <c:tx>
            <c:strRef>
              <c:f>'Exam Scores'!$A$93</c:f>
              <c:strCache>
                <c:ptCount val="1"/>
                <c:pt idx="0">
                  <c:v>Ethnicity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solidFill>
                  <a:srgbClr val="00B0F0"/>
                </a:solidFill>
              </a:ln>
              <a:effectLst/>
            </c:spPr>
          </c:marker>
          <c:cat>
            <c:strRef>
              <c:f>('Exam Scores'!$B$91,'Exam Scores'!$D$91:$H$91,'Exam Scores'!$J$91:$K$91)</c:f>
              <c:strCache>
                <c:ptCount val="8"/>
                <c:pt idx="0">
                  <c:v>Black/1</c:v>
                </c:pt>
                <c:pt idx="1">
                  <c:v>Asian/1</c:v>
                </c:pt>
                <c:pt idx="2">
                  <c:v>Asian/5</c:v>
                </c:pt>
                <c:pt idx="3">
                  <c:v>Mixed/1</c:v>
                </c:pt>
                <c:pt idx="4">
                  <c:v>Mixed/5</c:v>
                </c:pt>
                <c:pt idx="5">
                  <c:v>Other/1</c:v>
                </c:pt>
                <c:pt idx="6">
                  <c:v>White/1</c:v>
                </c:pt>
                <c:pt idx="7">
                  <c:v>White/5</c:v>
                </c:pt>
              </c:strCache>
              <c:extLst/>
            </c:strRef>
          </c:cat>
          <c:val>
            <c:numRef>
              <c:f>('Exam Scores'!$B$93,'Exam Scores'!$D$93:$H$93,'Exam Scores'!$J$93:$K$93)</c:f>
              <c:numCache>
                <c:formatCode>#0.0</c:formatCode>
                <c:ptCount val="8"/>
                <c:pt idx="0">
                  <c:v>47.176470999999999</c:v>
                </c:pt>
                <c:pt idx="1">
                  <c:v>60.05</c:v>
                </c:pt>
                <c:pt idx="2">
                  <c:v>60.05</c:v>
                </c:pt>
                <c:pt idx="3">
                  <c:v>62.857143000000001</c:v>
                </c:pt>
                <c:pt idx="4">
                  <c:v>62.857143000000001</c:v>
                </c:pt>
                <c:pt idx="5">
                  <c:v>70.3</c:v>
                </c:pt>
                <c:pt idx="6">
                  <c:v>62.997360999999998</c:v>
                </c:pt>
                <c:pt idx="7">
                  <c:v>62.997360999999998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1F93-4FC5-87B7-57FB680BCED9}"/>
            </c:ext>
          </c:extLst>
        </c:ser>
        <c:ser>
          <c:idx val="2"/>
          <c:order val="2"/>
          <c:tx>
            <c:strRef>
              <c:f>'Exam Scores'!$A$94</c:f>
              <c:strCache>
                <c:ptCount val="1"/>
                <c:pt idx="0">
                  <c:v>IMD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9"/>
            <c:spPr>
              <a:solidFill>
                <a:srgbClr val="00B050"/>
              </a:solidFill>
              <a:ln w="9525">
                <a:solidFill>
                  <a:srgbClr val="FFFF00"/>
                </a:solidFill>
              </a:ln>
              <a:effectLst/>
            </c:spPr>
          </c:marker>
          <c:cat>
            <c:strRef>
              <c:f>('Exam Scores'!$B$91,'Exam Scores'!$D$91:$H$91,'Exam Scores'!$J$91:$K$91)</c:f>
              <c:strCache>
                <c:ptCount val="8"/>
                <c:pt idx="0">
                  <c:v>Black/1</c:v>
                </c:pt>
                <c:pt idx="1">
                  <c:v>Asian/1</c:v>
                </c:pt>
                <c:pt idx="2">
                  <c:v>Asian/5</c:v>
                </c:pt>
                <c:pt idx="3">
                  <c:v>Mixed/1</c:v>
                </c:pt>
                <c:pt idx="4">
                  <c:v>Mixed/5</c:v>
                </c:pt>
                <c:pt idx="5">
                  <c:v>Other/1</c:v>
                </c:pt>
                <c:pt idx="6">
                  <c:v>White/1</c:v>
                </c:pt>
                <c:pt idx="7">
                  <c:v>White/5</c:v>
                </c:pt>
              </c:strCache>
              <c:extLst/>
            </c:strRef>
          </c:cat>
          <c:val>
            <c:numRef>
              <c:f>('Exam Scores'!$B$94,'Exam Scores'!$D$94:$H$94,'Exam Scores'!$J$94:$K$94)</c:f>
              <c:numCache>
                <c:formatCode>#0.0</c:formatCode>
                <c:ptCount val="8"/>
                <c:pt idx="0">
                  <c:v>53.1132075471698</c:v>
                </c:pt>
                <c:pt idx="1">
                  <c:v>53.1132075471698</c:v>
                </c:pt>
                <c:pt idx="2">
                  <c:v>67.780821917808197</c:v>
                </c:pt>
                <c:pt idx="3">
                  <c:v>53.1132075471698</c:v>
                </c:pt>
                <c:pt idx="4">
                  <c:v>67.780821917808197</c:v>
                </c:pt>
                <c:pt idx="5">
                  <c:v>53.1132075471698</c:v>
                </c:pt>
                <c:pt idx="6">
                  <c:v>53.1132075471698</c:v>
                </c:pt>
                <c:pt idx="7">
                  <c:v>67.780821917808197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2-1F93-4FC5-87B7-57FB680BCE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222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axId val="688607264"/>
        <c:axId val="688607592"/>
      </c:stockChart>
      <c:catAx>
        <c:axId val="688607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rgbClr val="00206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88607592"/>
        <c:crosses val="autoZero"/>
        <c:auto val="1"/>
        <c:lblAlgn val="ctr"/>
        <c:lblOffset val="100"/>
        <c:noMultiLvlLbl val="0"/>
      </c:catAx>
      <c:valAx>
        <c:axId val="688607592"/>
        <c:scaling>
          <c:orientation val="minMax"/>
          <c:max val="75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.00" sourceLinked="0"/>
        <c:majorTickMark val="none"/>
        <c:minorTickMark val="none"/>
        <c:tickLblPos val="nextTo"/>
        <c:spPr>
          <a:noFill/>
          <a:ln>
            <a:solidFill>
              <a:srgbClr val="00206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8860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8307456865697451E-2"/>
          <c:y val="0.92732826500135779"/>
          <c:w val="0.64036029587210685"/>
          <c:h val="4.66973955841726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100" b="0" i="0" u="none" strike="noStrike" baseline="0" dirty="0">
                <a:effectLst/>
              </a:rPr>
              <a:t>S112 2020-J </a:t>
            </a:r>
            <a:r>
              <a:rPr lang="en-US" sz="1100" b="0" i="0" u="none" strike="noStrike" baseline="0" dirty="0">
                <a:solidFill>
                  <a:srgbClr val="FF0000"/>
                </a:solidFill>
                <a:effectLst/>
              </a:rPr>
              <a:t>Exam Score</a:t>
            </a:r>
            <a:r>
              <a:rPr lang="en-US" sz="1100" b="0" i="0" baseline="0" dirty="0">
                <a:solidFill>
                  <a:srgbClr val="FF0000"/>
                </a:solidFill>
                <a:effectLst/>
              </a:rPr>
              <a:t> </a:t>
            </a:r>
            <a:r>
              <a:rPr lang="en-US" sz="1100" b="0" i="0" baseline="0" dirty="0">
                <a:effectLst/>
              </a:rPr>
              <a:t>Intersection Comparison Ethnicity - IMD1, IMD5</a:t>
            </a:r>
          </a:p>
          <a:p>
            <a:pPr>
              <a:defRPr/>
            </a:pPr>
            <a:endParaRPr lang="en-GB" sz="10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stockChart>
        <c:ser>
          <c:idx val="0"/>
          <c:order val="0"/>
          <c:tx>
            <c:strRef>
              <c:f>'Exam Scores'!$A$66</c:f>
              <c:strCache>
                <c:ptCount val="1"/>
                <c:pt idx="0">
                  <c:v>Intersection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x"/>
            <c:size val="8"/>
            <c:spPr>
              <a:solidFill>
                <a:srgbClr val="FFFF00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('Exam Scores'!$B$65,'Exam Scores'!$D$65:$K$65)</c:f>
              <c:strCache>
                <c:ptCount val="9"/>
                <c:pt idx="0">
                  <c:v>Black/1</c:v>
                </c:pt>
                <c:pt idx="1">
                  <c:v>Asian/1</c:v>
                </c:pt>
                <c:pt idx="2">
                  <c:v>Asian/5</c:v>
                </c:pt>
                <c:pt idx="3">
                  <c:v>Mixed/1</c:v>
                </c:pt>
                <c:pt idx="4">
                  <c:v>Mixed/5</c:v>
                </c:pt>
                <c:pt idx="5">
                  <c:v>Other/1</c:v>
                </c:pt>
                <c:pt idx="6">
                  <c:v>Other/5</c:v>
                </c:pt>
                <c:pt idx="7">
                  <c:v>White/1</c:v>
                </c:pt>
                <c:pt idx="8">
                  <c:v>White/5</c:v>
                </c:pt>
              </c:strCache>
              <c:extLst/>
            </c:strRef>
          </c:cat>
          <c:val>
            <c:numRef>
              <c:f>('Exam Scores'!$B$66,'Exam Scores'!$D$66:$K$66)</c:f>
              <c:numCache>
                <c:formatCode>0.0</c:formatCode>
                <c:ptCount val="9"/>
                <c:pt idx="0">
                  <c:v>51.8</c:v>
                </c:pt>
                <c:pt idx="1">
                  <c:v>61.235294117647101</c:v>
                </c:pt>
                <c:pt idx="2">
                  <c:v>73</c:v>
                </c:pt>
                <c:pt idx="3">
                  <c:v>47.5277777777778</c:v>
                </c:pt>
                <c:pt idx="4">
                  <c:v>64.022222222222197</c:v>
                </c:pt>
                <c:pt idx="5">
                  <c:v>67.400000000000006</c:v>
                </c:pt>
                <c:pt idx="6">
                  <c:v>49</c:v>
                </c:pt>
                <c:pt idx="7">
                  <c:v>55.746792328042346</c:v>
                </c:pt>
                <c:pt idx="8">
                  <c:v>65.205796282649658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C3AF-42BA-9FB5-6804EFBF1ED1}"/>
            </c:ext>
          </c:extLst>
        </c:ser>
        <c:ser>
          <c:idx val="1"/>
          <c:order val="1"/>
          <c:tx>
            <c:strRef>
              <c:f>'Exam Scores'!$A$67</c:f>
              <c:strCache>
                <c:ptCount val="1"/>
                <c:pt idx="0">
                  <c:v>Ethnicity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solidFill>
                  <a:srgbClr val="00B0F0"/>
                </a:solidFill>
              </a:ln>
              <a:effectLst/>
            </c:spPr>
          </c:marker>
          <c:cat>
            <c:strRef>
              <c:f>('Exam Scores'!$B$65,'Exam Scores'!$D$65:$K$65)</c:f>
              <c:strCache>
                <c:ptCount val="9"/>
                <c:pt idx="0">
                  <c:v>Black/1</c:v>
                </c:pt>
                <c:pt idx="1">
                  <c:v>Asian/1</c:v>
                </c:pt>
                <c:pt idx="2">
                  <c:v>Asian/5</c:v>
                </c:pt>
                <c:pt idx="3">
                  <c:v>Mixed/1</c:v>
                </c:pt>
                <c:pt idx="4">
                  <c:v>Mixed/5</c:v>
                </c:pt>
                <c:pt idx="5">
                  <c:v>Other/1</c:v>
                </c:pt>
                <c:pt idx="6">
                  <c:v>Other/5</c:v>
                </c:pt>
                <c:pt idx="7">
                  <c:v>White/1</c:v>
                </c:pt>
                <c:pt idx="8">
                  <c:v>White/5</c:v>
                </c:pt>
              </c:strCache>
              <c:extLst/>
            </c:strRef>
          </c:cat>
          <c:val>
            <c:numRef>
              <c:f>('Exam Scores'!$B$67,'Exam Scores'!$D$67:$K$67)</c:f>
              <c:numCache>
                <c:formatCode>#0.0</c:formatCode>
                <c:ptCount val="9"/>
                <c:pt idx="0">
                  <c:v>55.1</c:v>
                </c:pt>
                <c:pt idx="1">
                  <c:v>63.555556000000003</c:v>
                </c:pt>
                <c:pt idx="2">
                  <c:v>63.555556000000003</c:v>
                </c:pt>
                <c:pt idx="3">
                  <c:v>58.162790999999999</c:v>
                </c:pt>
                <c:pt idx="4">
                  <c:v>58.162790999999999</c:v>
                </c:pt>
                <c:pt idx="5">
                  <c:v>34.25</c:v>
                </c:pt>
                <c:pt idx="6">
                  <c:v>34.25</c:v>
                </c:pt>
                <c:pt idx="7">
                  <c:v>62.211050999999998</c:v>
                </c:pt>
                <c:pt idx="8">
                  <c:v>62.211050999999998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C3AF-42BA-9FB5-6804EFBF1ED1}"/>
            </c:ext>
          </c:extLst>
        </c:ser>
        <c:ser>
          <c:idx val="2"/>
          <c:order val="2"/>
          <c:tx>
            <c:strRef>
              <c:f>'Exam Scores'!$A$68</c:f>
              <c:strCache>
                <c:ptCount val="1"/>
                <c:pt idx="0">
                  <c:v>IMD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9"/>
            <c:spPr>
              <a:solidFill>
                <a:srgbClr val="00B050"/>
              </a:solidFill>
              <a:ln w="9525">
                <a:solidFill>
                  <a:srgbClr val="FFFF00"/>
                </a:solidFill>
              </a:ln>
              <a:effectLst/>
            </c:spPr>
          </c:marker>
          <c:cat>
            <c:strRef>
              <c:f>('Exam Scores'!$B$65,'Exam Scores'!$D$65:$K$65)</c:f>
              <c:strCache>
                <c:ptCount val="9"/>
                <c:pt idx="0">
                  <c:v>Black/1</c:v>
                </c:pt>
                <c:pt idx="1">
                  <c:v>Asian/1</c:v>
                </c:pt>
                <c:pt idx="2">
                  <c:v>Asian/5</c:v>
                </c:pt>
                <c:pt idx="3">
                  <c:v>Mixed/1</c:v>
                </c:pt>
                <c:pt idx="4">
                  <c:v>Mixed/5</c:v>
                </c:pt>
                <c:pt idx="5">
                  <c:v>Other/1</c:v>
                </c:pt>
                <c:pt idx="6">
                  <c:v>Other/5</c:v>
                </c:pt>
                <c:pt idx="7">
                  <c:v>White/1</c:v>
                </c:pt>
                <c:pt idx="8">
                  <c:v>White/5</c:v>
                </c:pt>
              </c:strCache>
              <c:extLst/>
            </c:strRef>
          </c:cat>
          <c:val>
            <c:numRef>
              <c:f>('Exam Scores'!$B$68,'Exam Scores'!$D$68:$K$68)</c:f>
              <c:numCache>
                <c:formatCode>#0.0</c:formatCode>
                <c:ptCount val="9"/>
                <c:pt idx="0">
                  <c:v>50.450450450450496</c:v>
                </c:pt>
                <c:pt idx="1">
                  <c:v>50.450450450450496</c:v>
                </c:pt>
                <c:pt idx="2">
                  <c:v>68.926530612244903</c:v>
                </c:pt>
                <c:pt idx="3">
                  <c:v>50.450450450450496</c:v>
                </c:pt>
                <c:pt idx="4">
                  <c:v>68.926530612244903</c:v>
                </c:pt>
                <c:pt idx="5">
                  <c:v>50.450450450450496</c:v>
                </c:pt>
                <c:pt idx="6">
                  <c:v>68.926530612244903</c:v>
                </c:pt>
                <c:pt idx="7">
                  <c:v>50.450450450450496</c:v>
                </c:pt>
                <c:pt idx="8">
                  <c:v>68.926530612244903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2-C3AF-42BA-9FB5-6804EFBF1E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222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axId val="688607264"/>
        <c:axId val="688607592"/>
      </c:stockChart>
      <c:catAx>
        <c:axId val="688607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rgbClr val="00206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88607592"/>
        <c:crosses val="autoZero"/>
        <c:auto val="1"/>
        <c:lblAlgn val="ctr"/>
        <c:lblOffset val="100"/>
        <c:noMultiLvlLbl val="0"/>
      </c:catAx>
      <c:valAx>
        <c:axId val="688607592"/>
        <c:scaling>
          <c:orientation val="minMax"/>
          <c:max val="75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.00" sourceLinked="0"/>
        <c:majorTickMark val="none"/>
        <c:minorTickMark val="none"/>
        <c:tickLblPos val="nextTo"/>
        <c:spPr>
          <a:noFill/>
          <a:ln>
            <a:solidFill>
              <a:srgbClr val="00206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88607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notesSlide" Target="../notesSlides/notesSlide1.xml"/><Relationship Id="rId7" Type="http://schemas.openxmlformats.org/officeDocument/2006/relationships/chart" Target="../charts/chart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0" y="397514"/>
            <a:ext cx="11613396" cy="3062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Black student experience on S112: improving a level 1 STEM module</a:t>
            </a: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Louise MacBrayne, Jennie Bellamy, Elaine McPherson, Angela Richards</a:t>
            </a: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0355B4-B561-421A-8E06-D2A49AF43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7502" y="312158"/>
            <a:ext cx="1605196" cy="11004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834" y="5956893"/>
            <a:ext cx="2856161" cy="8739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2BAA5CE-8B2B-4ADC-81A9-0B452044A36F}"/>
              </a:ext>
            </a:extLst>
          </p:cNvPr>
          <p:cNvSpPr txBox="1"/>
          <p:nvPr/>
        </p:nvSpPr>
        <p:spPr>
          <a:xfrm>
            <a:off x="125745" y="1052256"/>
            <a:ext cx="38326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D1ECB1-BDCD-43BE-BEA8-5E54B45930C7}"/>
              </a:ext>
            </a:extLst>
          </p:cNvPr>
          <p:cNvSpPr txBox="1"/>
          <p:nvPr/>
        </p:nvSpPr>
        <p:spPr>
          <a:xfrm>
            <a:off x="3837516" y="1021012"/>
            <a:ext cx="414936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project started by 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gathering and analysing S112 data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around Black students with a focus on intersectionality: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TMA, exam scores and pass rate across presentations, and other factors including study pattern, employment status, PEQ, socio-economic status (Index of Multiple Deprivation, IMD)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4BE3C36-7BA1-41EB-940A-90EB20838206}"/>
              </a:ext>
            </a:extLst>
          </p:cNvPr>
          <p:cNvSpPr txBox="1"/>
          <p:nvPr/>
        </p:nvSpPr>
        <p:spPr>
          <a:xfrm>
            <a:off x="8220807" y="2649329"/>
            <a:ext cx="4080861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AL-led focus group in December 2021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identified key issues faced by S112 Black students:</a:t>
            </a:r>
          </a:p>
          <a:p>
            <a:r>
              <a:rPr lang="en-GB" sz="13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“I’ve just learned about white scientists, which is good but it’s not equal”</a:t>
            </a:r>
          </a:p>
          <a:p>
            <a:endParaRPr lang="en-GB" sz="13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3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 experiment it assumed that you had certain things in your house…it assumed that you had everything in your house and they don’t support you”</a:t>
            </a:r>
          </a:p>
          <a:p>
            <a:endParaRPr lang="en-GB" sz="13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Longer-term outcomes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will include developed understanding of the needs of minority students and more inclusive tuition practice. 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399FA8-49A1-462F-83C7-17C0774133DE}"/>
              </a:ext>
            </a:extLst>
          </p:cNvPr>
          <p:cNvSpPr txBox="1"/>
          <p:nvPr/>
        </p:nvSpPr>
        <p:spPr>
          <a:xfrm>
            <a:off x="178090" y="4394031"/>
            <a:ext cx="353752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Our research questions are:</a:t>
            </a:r>
          </a:p>
          <a:p>
            <a:pPr lvl="0" algn="ctr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needs of Black students in S112 and barriers in S112 to their study?</a:t>
            </a:r>
          </a:p>
          <a:p>
            <a:pPr lvl="0" algn="ctr"/>
            <a:endParaRPr lang="en-GB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could be influencing the experience and outcomes for Black students in S112?</a:t>
            </a:r>
          </a:p>
          <a:p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AD03B2F-EF9D-4135-AC5E-534B5D95017E}"/>
              </a:ext>
            </a:extLst>
          </p:cNvPr>
          <p:cNvSpPr txBox="1"/>
          <p:nvPr/>
        </p:nvSpPr>
        <p:spPr>
          <a:xfrm>
            <a:off x="175806" y="1052256"/>
            <a:ext cx="34618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Preliminary data (17J – 20J) for S112 suggests that there is an awarding gap for Black students on S112 when looking at module pass rate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A75CBBA-7DD5-4DFF-BC8F-55807EA622E7}"/>
              </a:ext>
            </a:extLst>
          </p:cNvPr>
          <p:cNvPicPr/>
          <p:nvPr/>
        </p:nvPicPr>
        <p:blipFill rotWithShape="1">
          <a:blip r:embed="rId6"/>
          <a:srcRect l="54675" t="34863" r="21561" b="45047"/>
          <a:stretch/>
        </p:blipFill>
        <p:spPr bwMode="auto">
          <a:xfrm>
            <a:off x="7825681" y="403041"/>
            <a:ext cx="2182519" cy="11004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1AE149A3-6DC1-4F89-86E4-FE0C4DB12A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4350460"/>
              </p:ext>
            </p:extLst>
          </p:nvPr>
        </p:nvGraphicFramePr>
        <p:xfrm>
          <a:off x="-86463" y="2058748"/>
          <a:ext cx="4020464" cy="2414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6F163579-6E88-4645-9002-2A7F1E451C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8151241"/>
              </p:ext>
            </p:extLst>
          </p:nvPr>
        </p:nvGraphicFramePr>
        <p:xfrm>
          <a:off x="3736207" y="2541256"/>
          <a:ext cx="4564067" cy="2342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6ED7C43-7575-45D8-BD19-F98826B2A09C}"/>
              </a:ext>
            </a:extLst>
          </p:cNvPr>
          <p:cNvSpPr txBox="1"/>
          <p:nvPr/>
        </p:nvSpPr>
        <p:spPr>
          <a:xfrm>
            <a:off x="8185536" y="2521059"/>
            <a:ext cx="40204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Further investigation is planned regarding the apparent reduction in double disadvantage associated with 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 scores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for Black Students in IMD1 from 19J to 20J (and subsequent narrowing of awarding gap).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this link directly to changes in the S112 exam in 20J?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766695-E9F2-4308-9FF8-17366202EF23}"/>
              </a:ext>
            </a:extLst>
          </p:cNvPr>
          <p:cNvSpPr txBox="1"/>
          <p:nvPr/>
        </p:nvSpPr>
        <p:spPr>
          <a:xfrm>
            <a:off x="8185536" y="1604544"/>
            <a:ext cx="41148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There is no evidence of an intersectional double disadvantage for 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 rate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across presentations for Black students in IMD1 or who are first in family in HE.</a:t>
            </a:r>
            <a:endParaRPr lang="en-GB" sz="1400" dirty="0"/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5B35CDD2-9757-4DAF-A3F1-51008A6B16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8919017"/>
              </p:ext>
            </p:extLst>
          </p:nvPr>
        </p:nvGraphicFramePr>
        <p:xfrm>
          <a:off x="3819156" y="4826904"/>
          <a:ext cx="4257329" cy="2031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4554</TotalTime>
  <Words>337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Black student experience on S112: improving a level 1 STEM module Louise MacBrayne, Jennie Bellamy, Elaine McPherson, Angela Richards         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Louise.MacBrayne</cp:lastModifiedBy>
  <cp:revision>495</cp:revision>
  <cp:lastPrinted>2018-10-16T09:27:54Z</cp:lastPrinted>
  <dcterms:created xsi:type="dcterms:W3CDTF">2017-05-06T04:58:44Z</dcterms:created>
  <dcterms:modified xsi:type="dcterms:W3CDTF">2022-02-21T10:58:49Z</dcterms:modified>
</cp:coreProperties>
</file>