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64" r:id="rId2"/>
    <p:sldId id="36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5" d="100"/>
          <a:sy n="65" d="100"/>
        </p:scale>
        <p:origin x="79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E4511-C5E5-4611-A898-992E519392B4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93968-DF27-4B77-AA82-F143F141B8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338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b="1" dirty="0"/>
              <a:t>Aim of Phase 1 research: </a:t>
            </a:r>
          </a:p>
          <a:p>
            <a:r>
              <a:rPr lang="en-IE" dirty="0"/>
              <a:t>Explore and improve the nature of communication and collaboration </a:t>
            </a:r>
          </a:p>
          <a:p>
            <a:r>
              <a:rPr lang="en-IE" dirty="0"/>
              <a:t>between </a:t>
            </a:r>
            <a:r>
              <a:rPr lang="en-IE" b="1" dirty="0"/>
              <a:t>the SST and Associate Lecturers </a:t>
            </a:r>
            <a:r>
              <a:rPr lang="en-IE" dirty="0"/>
              <a:t>in order to support the STEMA student learners </a:t>
            </a:r>
          </a:p>
          <a:p>
            <a:r>
              <a:rPr lang="en-IE" dirty="0"/>
              <a:t>Journey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92B2C-BFAF-49E2-84EB-B9066D0B7AB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569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b="1" dirty="0"/>
              <a:t>Aim of Phase 1 research: </a:t>
            </a:r>
          </a:p>
          <a:p>
            <a:r>
              <a:rPr lang="en-IE" dirty="0"/>
              <a:t>Explore and improve the nature of communication and collaboration </a:t>
            </a:r>
          </a:p>
          <a:p>
            <a:r>
              <a:rPr lang="en-IE" dirty="0"/>
              <a:t>between </a:t>
            </a:r>
            <a:r>
              <a:rPr lang="en-IE" b="1" dirty="0"/>
              <a:t>the SST and Associate Lecturers </a:t>
            </a:r>
            <a:r>
              <a:rPr lang="en-IE" dirty="0"/>
              <a:t>in order to support the STEMA student learners </a:t>
            </a:r>
          </a:p>
          <a:p>
            <a:r>
              <a:rPr lang="en-IE" dirty="0"/>
              <a:t>Journey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92B2C-BFAF-49E2-84EB-B9066D0B7AB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669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D7CA8-09EF-4F93-BFFD-F010450013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B272D2-467F-47CC-99D3-CAC885792B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A70A08-D0BD-4BC8-8DD1-E7903A0F2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09AC-94AA-4A89-9A8A-D62A026C2072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AF543-EAA4-4B94-8E13-F328CE8A5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9EDB52-9B9F-43C4-B262-C50F725D4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6399-0021-4E42-AA1B-50440DF33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369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AAA98-3163-40C2-A3E3-D9349BA38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6B376-1ACE-429E-A7BC-D66BD79ABD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E9DD1-D47A-4C12-B965-51EDDDAC2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09AC-94AA-4A89-9A8A-D62A026C2072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12A22B-CE49-4CAD-8CDC-057EAC6CF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2CFCF-8423-474C-99B9-CD3EF9368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6399-0021-4E42-AA1B-50440DF33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620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D84BB7-AA6E-4E62-9ADA-BC3209E0BA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601B9E-663E-42AC-AB67-54CF659A3F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5E4A72-009A-441D-AF95-2A4EA984F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09AC-94AA-4A89-9A8A-D62A026C2072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2B9ADB-85F7-4028-9D1B-1506E2E2A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1C41FB-EA7C-4764-881F-64165CEC2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6399-0021-4E42-AA1B-50440DF33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4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8D18B-A019-4FAE-AB56-6D8DA33EE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B857B-5812-404E-9160-35FC8873F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AB7D3-0A9C-46EA-9AEA-B6B42116C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09AC-94AA-4A89-9A8A-D62A026C2072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60DAE-0520-475F-A96D-D831A5BFE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DC5A4-27D0-4EF0-A78A-B8A1E8BB2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6399-0021-4E42-AA1B-50440DF33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45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539FA-6A4F-4147-8288-987B316EE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19C50B-E61B-4B9D-A68C-C3484F660F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88F27-CAC6-4890-B556-0F269E21D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09AC-94AA-4A89-9A8A-D62A026C2072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6EF65-084A-4CF3-9366-F22EB7570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50D48-A985-4967-9617-884D6DBA4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6399-0021-4E42-AA1B-50440DF33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225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24705-10B0-4D63-8420-31B08951D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C6135-70D7-4528-9CAB-C994B7B1C3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1EDE2A-05A1-453F-8B0C-ACA5F92FC1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57173E-FECA-4A97-BF68-037FA2D3E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09AC-94AA-4A89-9A8A-D62A026C2072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DD14C6-915F-49F5-970E-6968181A1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062B56-FA39-402A-841D-F4898BF5B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6399-0021-4E42-AA1B-50440DF33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672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B5DD3-7855-4B7F-B607-59A47B789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435EF1-DD4E-4DF7-B63C-212307D45F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F643FE-7291-4B2F-8F73-09ECE1C279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B41C61-BFD9-42EE-8E4F-B627599C09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0A1358-7F07-4F0A-8330-E616DD7408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7EA6F6-9BFE-4C25-B579-0629DBA13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09AC-94AA-4A89-9A8A-D62A026C2072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27BC51-2E37-4376-9ECD-89D57C6F3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431A38-870F-44F1-ACC0-7CD071467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6399-0021-4E42-AA1B-50440DF33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617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92755-C9C6-4D82-BE3F-023F5F9DA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FB455A-261C-4287-A8DD-0B9BACAFA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09AC-94AA-4A89-9A8A-D62A026C2072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75A91A-7415-4AD1-B8AA-99E9C115B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0D1F09-9F01-4DF2-B751-FB0BC3D23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6399-0021-4E42-AA1B-50440DF33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794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C4D181-8531-400E-8FD9-8A361B078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09AC-94AA-4A89-9A8A-D62A026C2072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9283ED-1B42-42FE-9EAF-0F2AB2FD6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2BB6A7-A335-4A3E-A45C-40B6DF3B1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6399-0021-4E42-AA1B-50440DF33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005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B29B5-24B9-4C88-B58E-58AEAD9F1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5FF1E-0EB9-4263-A35D-0E62EE6DC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3B8384-EB10-4F82-889E-2704E99570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D32F53-A0C4-4A43-B916-245E14760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09AC-94AA-4A89-9A8A-D62A026C2072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C4798D-D8BF-4D77-8647-C68D537C5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60A5B1-EE8B-4067-AF65-387CE4735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6399-0021-4E42-AA1B-50440DF33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972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7E4F8-FDC5-4BA4-A037-E95FF28AF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134AE1-E2F2-4524-BD19-9812D7BBCC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55B678-ACF7-41B3-BC5E-67BF4651D3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29EB90-442C-41AB-B057-48B0A4969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09AC-94AA-4A89-9A8A-D62A026C2072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43DF55-B041-4EA3-B9E7-3E5C94436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2908CC-FE52-4D76-A377-34C90CBE0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6399-0021-4E42-AA1B-50440DF33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689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9E2D61-192C-40C5-BA32-B3F8B51CC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5865B0-C07E-497F-9F9B-B665C2A792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EC4FA-93B3-4146-8FE4-AAD0BFE433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B09AC-94AA-4A89-9A8A-D62A026C2072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95802-CAFA-4574-BA81-5EDE331E1E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05012-3A6F-4E54-8CA1-EC0661EA4D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66399-0021-4E42-AA1B-50440DF33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993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6.svg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hyperlink" Target="mailto:sinead.oconnor-gotra@open.ac.uk" TargetMode="External"/><Relationship Id="rId5" Type="http://schemas.openxmlformats.org/officeDocument/2006/relationships/image" Target="../media/image3.emf"/><Relationship Id="rId10" Type="http://schemas.openxmlformats.org/officeDocument/2006/relationships/hyperlink" Target="mailto:karen.potter@open.ac.uk" TargetMode="External"/><Relationship Id="rId4" Type="http://schemas.openxmlformats.org/officeDocument/2006/relationships/image" Target="../media/image2.sv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DA2CA2E-CF3F-4678-9963-952E6677FE9A}"/>
              </a:ext>
            </a:extLst>
          </p:cNvPr>
          <p:cNvCxnSpPr>
            <a:cxnSpLocks/>
          </p:cNvCxnSpPr>
          <p:nvPr/>
        </p:nvCxnSpPr>
        <p:spPr>
          <a:xfrm flipV="1">
            <a:off x="1054871" y="2163992"/>
            <a:ext cx="1282956" cy="732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FBEE1A9-40B7-4051-85E7-A10334B328B6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2495052" y="1958576"/>
            <a:ext cx="1686794" cy="174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9A54C41-6D16-4EC3-9489-87A6FE884430}"/>
              </a:ext>
            </a:extLst>
          </p:cNvPr>
          <p:cNvGrpSpPr/>
          <p:nvPr/>
        </p:nvGrpSpPr>
        <p:grpSpPr>
          <a:xfrm>
            <a:off x="367024" y="1653297"/>
            <a:ext cx="4316736" cy="1649030"/>
            <a:chOff x="761675" y="1193278"/>
            <a:chExt cx="9051816" cy="475032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2F1A5F9-BCA5-4BBF-BB54-A15D2758B11A}"/>
                </a:ext>
              </a:extLst>
            </p:cNvPr>
            <p:cNvSpPr/>
            <p:nvPr/>
          </p:nvSpPr>
          <p:spPr>
            <a:xfrm>
              <a:off x="7749660" y="1193278"/>
              <a:ext cx="2063831" cy="183843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7" name="Flowchart: Connector 6">
              <a:extLst>
                <a:ext uri="{FF2B5EF4-FFF2-40B4-BE49-F238E27FC236}">
                  <a16:creationId xmlns:a16="http://schemas.microsoft.com/office/drawing/2014/main" id="{30AA1431-189E-4414-8C85-ECBE13BCF4C1}"/>
                </a:ext>
              </a:extLst>
            </p:cNvPr>
            <p:cNvSpPr/>
            <p:nvPr/>
          </p:nvSpPr>
          <p:spPr>
            <a:xfrm rot="16200000">
              <a:off x="7738716" y="2050143"/>
              <a:ext cx="2085718" cy="2063831"/>
            </a:xfrm>
            <a:prstGeom prst="flowChartConnector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8" name="Flowchart: Connector 7">
              <a:extLst>
                <a:ext uri="{FF2B5EF4-FFF2-40B4-BE49-F238E27FC236}">
                  <a16:creationId xmlns:a16="http://schemas.microsoft.com/office/drawing/2014/main" id="{578AEA3B-9197-432F-A3CB-75B432044FBA}"/>
                </a:ext>
              </a:extLst>
            </p:cNvPr>
            <p:cNvSpPr/>
            <p:nvPr/>
          </p:nvSpPr>
          <p:spPr>
            <a:xfrm>
              <a:off x="7896999" y="1398518"/>
              <a:ext cx="1574280" cy="1203768"/>
            </a:xfrm>
            <a:prstGeom prst="flowChartConnector">
              <a:avLst/>
            </a:prstGeom>
            <a:solidFill>
              <a:srgbClr val="92D050"/>
            </a:solidFill>
            <a:ln w="76200"/>
            <a:effectLst>
              <a:softEdge rad="12700"/>
            </a:effectLst>
            <a:scene3d>
              <a:camera prst="perspectiveLef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 sz="1600" dirty="0"/>
                <a:t>SST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5C834F3-7A68-4F9B-8441-ED6C25A3A3CB}"/>
                </a:ext>
              </a:extLst>
            </p:cNvPr>
            <p:cNvGrpSpPr/>
            <p:nvPr/>
          </p:nvGrpSpPr>
          <p:grpSpPr>
            <a:xfrm>
              <a:off x="761675" y="1288887"/>
              <a:ext cx="4625396" cy="2931639"/>
              <a:chOff x="761675" y="1288887"/>
              <a:chExt cx="4625396" cy="2931639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3B48DE3-4840-4F33-85CB-AE9CAA5B8C3C}"/>
                  </a:ext>
                </a:extLst>
              </p:cNvPr>
              <p:cNvSpPr/>
              <p:nvPr/>
            </p:nvSpPr>
            <p:spPr>
              <a:xfrm>
                <a:off x="761676" y="1288887"/>
                <a:ext cx="2063831" cy="183843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E"/>
              </a:p>
            </p:txBody>
          </p:sp>
          <p:sp>
            <p:nvSpPr>
              <p:cNvPr id="3" name="Flowchart: Connector 2">
                <a:extLst>
                  <a:ext uri="{FF2B5EF4-FFF2-40B4-BE49-F238E27FC236}">
                    <a16:creationId xmlns:a16="http://schemas.microsoft.com/office/drawing/2014/main" id="{61BB88C9-9BA3-4187-8513-F9808F0A0F7A}"/>
                  </a:ext>
                </a:extLst>
              </p:cNvPr>
              <p:cNvSpPr/>
              <p:nvPr/>
            </p:nvSpPr>
            <p:spPr>
              <a:xfrm rot="16200000">
                <a:off x="750732" y="2145751"/>
                <a:ext cx="2085718" cy="2063831"/>
              </a:xfrm>
              <a:prstGeom prst="flowChartConnector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E"/>
              </a:p>
            </p:txBody>
          </p:sp>
          <p:sp>
            <p:nvSpPr>
              <p:cNvPr id="4" name="Flowchart: Connector 3">
                <a:extLst>
                  <a:ext uri="{FF2B5EF4-FFF2-40B4-BE49-F238E27FC236}">
                    <a16:creationId xmlns:a16="http://schemas.microsoft.com/office/drawing/2014/main" id="{C2C9A75F-B5BA-449C-994C-20FCC04DB46C}"/>
                  </a:ext>
                </a:extLst>
              </p:cNvPr>
              <p:cNvSpPr/>
              <p:nvPr/>
            </p:nvSpPr>
            <p:spPr>
              <a:xfrm>
                <a:off x="965260" y="1494124"/>
                <a:ext cx="1296446" cy="1203767"/>
              </a:xfrm>
              <a:prstGeom prst="flowChartConnector">
                <a:avLst/>
              </a:prstGeom>
              <a:solidFill>
                <a:srgbClr val="92D050"/>
              </a:solidFill>
              <a:ln w="76200"/>
              <a:effectLst>
                <a:softEdge rad="12700"/>
              </a:effectLst>
              <a:scene3d>
                <a:camera prst="perspective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E" sz="1200" b="1" dirty="0"/>
                  <a:t>ALS</a:t>
                </a:r>
                <a:r>
                  <a:rPr lang="en-IE" sz="1400" dirty="0"/>
                  <a:t> </a:t>
                </a:r>
              </a:p>
            </p:txBody>
          </p:sp>
          <p:pic>
            <p:nvPicPr>
              <p:cNvPr id="9" name="Graphic 8" descr="Send">
                <a:extLst>
                  <a:ext uri="{FF2B5EF4-FFF2-40B4-BE49-F238E27FC236}">
                    <a16:creationId xmlns:a16="http://schemas.microsoft.com/office/drawing/2014/main" id="{DB634932-E00A-410B-83B6-82745BE2502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rot="2526347">
                <a:off x="4123117" y="1297755"/>
                <a:ext cx="1263954" cy="1391260"/>
              </a:xfrm>
              <a:prstGeom prst="rect">
                <a:avLst/>
              </a:prstGeom>
            </p:spPr>
          </p:pic>
        </p:grpSp>
        <p:sp>
          <p:nvSpPr>
            <p:cNvPr id="22" name="Thought Bubble: Cloud 21">
              <a:extLst>
                <a:ext uri="{FF2B5EF4-FFF2-40B4-BE49-F238E27FC236}">
                  <a16:creationId xmlns:a16="http://schemas.microsoft.com/office/drawing/2014/main" id="{640D6448-E3C2-4309-B1F9-7812AB976EEC}"/>
                </a:ext>
              </a:extLst>
            </p:cNvPr>
            <p:cNvSpPr/>
            <p:nvPr/>
          </p:nvSpPr>
          <p:spPr>
            <a:xfrm>
              <a:off x="3540654" y="3390226"/>
              <a:ext cx="3179123" cy="2553374"/>
            </a:xfrm>
            <a:prstGeom prst="cloudCallou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 sz="800" dirty="0">
                  <a:solidFill>
                    <a:schemeClr val="tx1"/>
                  </a:solidFill>
                </a:rPr>
                <a:t>I’ll just pass on the students problem over there to the SST – straightforward</a:t>
              </a:r>
              <a:r>
                <a:rPr lang="en-IE" sz="1000" dirty="0">
                  <a:solidFill>
                    <a:schemeClr val="tx1"/>
                  </a:solidFill>
                </a:rPr>
                <a:t>! </a:t>
              </a: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8C71684C-7B49-41AD-8994-84C65F4663E8}"/>
              </a:ext>
            </a:extLst>
          </p:cNvPr>
          <p:cNvSpPr/>
          <p:nvPr/>
        </p:nvSpPr>
        <p:spPr>
          <a:xfrm>
            <a:off x="147144" y="77434"/>
            <a:ext cx="1204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cap="small" dirty="0">
                <a:solidFill>
                  <a:srgbClr val="0070C0"/>
                </a:solidFill>
              </a:rPr>
              <a:t>Modulating reflections on student support integration and partnership working - a multi-team systems perspective</a:t>
            </a:r>
            <a:br>
              <a:rPr lang="en-IE" dirty="0">
                <a:solidFill>
                  <a:srgbClr val="0070C0"/>
                </a:solidFill>
              </a:rPr>
            </a:br>
            <a:r>
              <a:rPr lang="en-GB" b="1" i="1" cap="small" dirty="0" err="1">
                <a:solidFill>
                  <a:srgbClr val="0070C0"/>
                </a:solidFill>
              </a:rPr>
              <a:t>karen</a:t>
            </a:r>
            <a:r>
              <a:rPr lang="en-GB" b="1" i="1" cap="small" dirty="0">
                <a:solidFill>
                  <a:srgbClr val="0070C0"/>
                </a:solidFill>
              </a:rPr>
              <a:t> potter and </a:t>
            </a:r>
            <a:r>
              <a:rPr lang="en-GB" b="1" i="1" cap="small" dirty="0" err="1">
                <a:solidFill>
                  <a:srgbClr val="0070C0"/>
                </a:solidFill>
              </a:rPr>
              <a:t>sinead</a:t>
            </a:r>
            <a:r>
              <a:rPr lang="en-GB" b="1" i="1" cap="small" dirty="0">
                <a:solidFill>
                  <a:srgbClr val="0070C0"/>
                </a:solidFill>
              </a:rPr>
              <a:t> </a:t>
            </a:r>
            <a:r>
              <a:rPr lang="en-GB" b="1" i="1" cap="small" dirty="0" err="1">
                <a:solidFill>
                  <a:srgbClr val="0070C0"/>
                </a:solidFill>
              </a:rPr>
              <a:t>o’connor-gotra</a:t>
            </a:r>
            <a:r>
              <a:rPr lang="en-GB" b="1" i="1" cap="small" dirty="0">
                <a:solidFill>
                  <a:srgbClr val="0070C0"/>
                </a:solidFill>
              </a:rPr>
              <a:t>, School of engineering and innovation (</a:t>
            </a:r>
            <a:r>
              <a:rPr lang="en-GB" b="1" i="1" cap="small" dirty="0" err="1">
                <a:solidFill>
                  <a:srgbClr val="0070C0"/>
                </a:solidFill>
              </a:rPr>
              <a:t>E&amp;i</a:t>
            </a:r>
            <a:r>
              <a:rPr lang="en-GB" b="1" i="1" cap="small" dirty="0">
                <a:solidFill>
                  <a:srgbClr val="0070C0"/>
                </a:solidFill>
              </a:rPr>
              <a:t>)</a:t>
            </a:r>
            <a:br>
              <a:rPr lang="en-IE" dirty="0"/>
            </a:br>
            <a:r>
              <a:rPr lang="en-GB" b="1" i="1" cap="small" dirty="0"/>
              <a:t> </a:t>
            </a:r>
            <a:br>
              <a:rPr lang="en-IE" dirty="0"/>
            </a:br>
            <a:endParaRPr lang="en-IE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605844D-8A62-4E78-8A32-A1C27C35FEF6}"/>
              </a:ext>
            </a:extLst>
          </p:cNvPr>
          <p:cNvSpPr/>
          <p:nvPr/>
        </p:nvSpPr>
        <p:spPr>
          <a:xfrm>
            <a:off x="142524" y="797293"/>
            <a:ext cx="11902332" cy="5847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44500"/>
                  <a:satMod val="160000"/>
                  <a:lumMod val="0"/>
                  <a:lumOff val="10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 wrap="square">
            <a:spAutoFit/>
          </a:bodyPr>
          <a:lstStyle/>
          <a:p>
            <a:r>
              <a:rPr lang="en-IE" sz="1600" dirty="0"/>
              <a:t>Associate Lecturer, Student Support (SRSC) and Module Team expertise plays a key role in enhanced student engagement across their STEMA module and towards their qualification.   </a:t>
            </a:r>
            <a:r>
              <a:rPr lang="en-IE" sz="1600" b="1" dirty="0"/>
              <a:t>But how do we all integrate and work in partnership with the student?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D9F9DA36-4809-43A9-9D05-EE57D081FDF0}"/>
              </a:ext>
            </a:extLst>
          </p:cNvPr>
          <p:cNvSpPr txBox="1">
            <a:spLocks/>
          </p:cNvSpPr>
          <p:nvPr/>
        </p:nvSpPr>
        <p:spPr>
          <a:xfrm>
            <a:off x="367023" y="4337277"/>
            <a:ext cx="4316737" cy="24396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Q1: What are the AL and SST’s key roles and responsibilities in student support? </a:t>
            </a:r>
            <a:endParaRPr lang="en-IE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Q2: Is there a joint understanding as to ‘who knows what’ and what knowledge should be shared?</a:t>
            </a:r>
            <a:endParaRPr lang="en-IE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Q3: Do we </a:t>
            </a:r>
            <a:r>
              <a:rPr lang="en-US" sz="1200" dirty="0" err="1"/>
              <a:t>recognise</a:t>
            </a:r>
            <a:r>
              <a:rPr lang="en-US" sz="1200" dirty="0"/>
              <a:t> ourselves as teams in a wider ‘MTS’ with mutual interdependencies and the joint goal of optimal student support?  </a:t>
            </a:r>
            <a:endParaRPr lang="en-IE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Q4: What channels and forms/modes of communication do we rely upon to work together?</a:t>
            </a:r>
            <a:endParaRPr lang="en-IE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Q5: Do we trust in the technological forms/modes facilitating effective (timely, accurate, closed-loop) communication between ALs and SST?</a:t>
            </a:r>
            <a:endParaRPr lang="en-IE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Q6: Do the forms/modes facilitate trusting, collaborative relationships between teams?</a:t>
            </a:r>
            <a:endParaRPr lang="en-IE" sz="1200" dirty="0"/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C32BDCE9-869E-466B-A0E4-71C9F6D6F6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34" t="29650"/>
          <a:stretch/>
        </p:blipFill>
        <p:spPr bwMode="auto">
          <a:xfrm>
            <a:off x="4960157" y="1548343"/>
            <a:ext cx="3586802" cy="2291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D15C58C-1D81-43EB-94BF-10300446C5EB}"/>
              </a:ext>
            </a:extLst>
          </p:cNvPr>
          <p:cNvSpPr txBox="1"/>
          <p:nvPr/>
        </p:nvSpPr>
        <p:spPr>
          <a:xfrm>
            <a:off x="8593292" y="1422708"/>
            <a:ext cx="3231684" cy="2462213"/>
          </a:xfrm>
          <a:prstGeom prst="rect">
            <a:avLst/>
          </a:prstGeom>
          <a:solidFill>
            <a:schemeClr val="accent6">
              <a:lumMod val="40000"/>
              <a:lumOff val="60000"/>
              <a:alpha val="36000"/>
            </a:schemeClr>
          </a:solidFill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Calibri" pitchFamily="34" charset="0"/>
                <a:ea typeface="MS Mincho" pitchFamily="49" charset="-128"/>
                <a:cs typeface="Times New Roman" pitchFamily="18" charset="0"/>
              </a:rPr>
              <a:t>Immediate Research Outcomes 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400" dirty="0">
                <a:latin typeface="Calibri" pitchFamily="34" charset="0"/>
                <a:ea typeface="MS Mincho" pitchFamily="49" charset="-128"/>
                <a:cs typeface="Times New Roman" pitchFamily="18" charset="0"/>
              </a:rPr>
              <a:t>ALs will understand more about the joint role with SST.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400" dirty="0">
                <a:latin typeface="Calibri" pitchFamily="34" charset="0"/>
                <a:ea typeface="MS Mincho" pitchFamily="49" charset="-128"/>
                <a:cs typeface="Times New Roman" pitchFamily="18" charset="0"/>
              </a:rPr>
              <a:t>SST will gain further understanding of the ALs knowledge and skills, their experience as part of the student support system.  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400" dirty="0">
                <a:latin typeface="Calibri" pitchFamily="34" charset="0"/>
                <a:ea typeface="MS Mincho" pitchFamily="49" charset="-128"/>
                <a:cs typeface="Times New Roman" pitchFamily="18" charset="0"/>
              </a:rPr>
              <a:t>ALs and SST stay connected and continue to find greater meaning in </a:t>
            </a:r>
            <a:r>
              <a:rPr lang="en-US" sz="1400" dirty="0" err="1">
                <a:latin typeface="Calibri" pitchFamily="34" charset="0"/>
                <a:ea typeface="MS Mincho" pitchFamily="49" charset="-128"/>
                <a:cs typeface="Times New Roman" pitchFamily="18" charset="0"/>
              </a:rPr>
              <a:t>interprofessional</a:t>
            </a:r>
            <a:r>
              <a:rPr lang="en-US" sz="1400" dirty="0">
                <a:latin typeface="Calibri" pitchFamily="34" charset="0"/>
                <a:ea typeface="MS Mincho" pitchFamily="49" charset="-128"/>
                <a:cs typeface="Times New Roman" pitchFamily="18" charset="0"/>
              </a:rPr>
              <a:t> communication and collaboration.</a:t>
            </a:r>
            <a:endParaRPr lang="en-IE" sz="14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C637449-D8E1-47F2-AF04-AC5883710BBA}"/>
              </a:ext>
            </a:extLst>
          </p:cNvPr>
          <p:cNvSpPr/>
          <p:nvPr/>
        </p:nvSpPr>
        <p:spPr>
          <a:xfrm>
            <a:off x="8593292" y="3854441"/>
            <a:ext cx="3231684" cy="292245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lumMod val="28000"/>
                  <a:alpha val="1000"/>
                </a:schemeClr>
              </a:gs>
              <a:gs pos="0">
                <a:schemeClr val="accent1">
                  <a:tint val="44500"/>
                  <a:satMod val="160000"/>
                  <a:lumMod val="0"/>
                  <a:lumOff val="10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400" b="1" dirty="0">
              <a:solidFill>
                <a:schemeClr val="tx1"/>
              </a:solidFill>
            </a:endParaRPr>
          </a:p>
          <a:p>
            <a:r>
              <a:rPr lang="en-GB" sz="1400" b="1" dirty="0">
                <a:solidFill>
                  <a:schemeClr val="tx1"/>
                </a:solidFill>
              </a:rPr>
              <a:t>Wider Questions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What is an integrative multi-team student support system?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What are the critical factors for effective working relationships at this scale?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What possible interventions can improve how WE support students?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Who are the key “teams” supporting students – is it more than AL and SSRC/SST? </a:t>
            </a:r>
          </a:p>
        </p:txBody>
      </p:sp>
      <p:pic>
        <p:nvPicPr>
          <p:cNvPr id="24" name="Picture 8">
            <a:extLst>
              <a:ext uri="{FF2B5EF4-FFF2-40B4-BE49-F238E27FC236}">
                <a16:creationId xmlns:a16="http://schemas.microsoft.com/office/drawing/2014/main" id="{911701B9-2107-4DE3-B391-2729196F9C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" t="35764" r="-385" b="43837"/>
          <a:stretch>
            <a:fillRect/>
          </a:stretch>
        </p:blipFill>
        <p:spPr bwMode="auto">
          <a:xfrm>
            <a:off x="8546959" y="3854441"/>
            <a:ext cx="3278017" cy="383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C0273077-8FC3-4CBF-A045-6E1EECA01DCC}"/>
              </a:ext>
            </a:extLst>
          </p:cNvPr>
          <p:cNvSpPr txBox="1"/>
          <p:nvPr/>
        </p:nvSpPr>
        <p:spPr>
          <a:xfrm>
            <a:off x="269138" y="3544410"/>
            <a:ext cx="4541237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i="1" dirty="0">
                <a:solidFill>
                  <a:srgbClr val="0070C0"/>
                </a:solidFill>
                <a:effectLst/>
              </a:rPr>
              <a:t>A multiteam system is defined as a task context whereby two or more teams interface directly and interdependently towards the accomplishment of collective goals.</a:t>
            </a:r>
            <a:endParaRPr lang="en-GB" sz="1400" b="1" i="1" dirty="0">
              <a:solidFill>
                <a:srgbClr val="0070C0"/>
              </a:solidFill>
            </a:endParaRPr>
          </a:p>
        </p:txBody>
      </p:sp>
      <p:sp>
        <p:nvSpPr>
          <p:cNvPr id="28" name="Thought Bubble: Cloud 27">
            <a:extLst>
              <a:ext uri="{FF2B5EF4-FFF2-40B4-BE49-F238E27FC236}">
                <a16:creationId xmlns:a16="http://schemas.microsoft.com/office/drawing/2014/main" id="{FDE23A1D-B863-4DBC-8794-D686619A528C}"/>
              </a:ext>
            </a:extLst>
          </p:cNvPr>
          <p:cNvSpPr/>
          <p:nvPr/>
        </p:nvSpPr>
        <p:spPr>
          <a:xfrm>
            <a:off x="5022684" y="4006361"/>
            <a:ext cx="3231684" cy="2396683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400" dirty="0"/>
          </a:p>
          <a:p>
            <a:pPr algn="ctr"/>
            <a:r>
              <a:rPr lang="en-IE" sz="1200" dirty="0"/>
              <a:t>My simple query has repeated around the system – boomerang right back to me, weeks gone by…. Now I must unfold the bigger complexity of the reply! To only find – I have ended up back at the same starting point-  but now with a </a:t>
            </a:r>
            <a:r>
              <a:rPr lang="en-IE" sz="1200" dirty="0" err="1"/>
              <a:t>multifold</a:t>
            </a:r>
            <a:r>
              <a:rPr lang="en-IE" sz="1200" dirty="0"/>
              <a:t> problem! </a:t>
            </a:r>
          </a:p>
        </p:txBody>
      </p:sp>
      <p:pic>
        <p:nvPicPr>
          <p:cNvPr id="29" name="Graphic 28" descr="Send">
            <a:extLst>
              <a:ext uri="{FF2B5EF4-FFF2-40B4-BE49-F238E27FC236}">
                <a16:creationId xmlns:a16="http://schemas.microsoft.com/office/drawing/2014/main" id="{9A9B492F-1017-490F-9197-C4AA435FF85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6284186">
            <a:off x="5207425" y="3361393"/>
            <a:ext cx="635379" cy="705892"/>
          </a:xfrm>
          <a:prstGeom prst="rect">
            <a:avLst/>
          </a:prstGeom>
        </p:spPr>
      </p:pic>
      <p:pic>
        <p:nvPicPr>
          <p:cNvPr id="30" name="Graphic 29" descr="Send">
            <a:extLst>
              <a:ext uri="{FF2B5EF4-FFF2-40B4-BE49-F238E27FC236}">
                <a16:creationId xmlns:a16="http://schemas.microsoft.com/office/drawing/2014/main" id="{1E4B385B-FC46-45E1-B9C7-76CF53E4EC6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8105328">
            <a:off x="7611374" y="5922649"/>
            <a:ext cx="975204" cy="1083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977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DA2CA2E-CF3F-4678-9963-952E6677FE9A}"/>
              </a:ext>
            </a:extLst>
          </p:cNvPr>
          <p:cNvCxnSpPr>
            <a:cxnSpLocks/>
          </p:cNvCxnSpPr>
          <p:nvPr/>
        </p:nvCxnSpPr>
        <p:spPr>
          <a:xfrm flipV="1">
            <a:off x="1054871" y="2163992"/>
            <a:ext cx="1282956" cy="732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FBEE1A9-40B7-4051-85E7-A10334B328B6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2495052" y="1958576"/>
            <a:ext cx="1686794" cy="174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9A54C41-6D16-4EC3-9489-87A6FE884430}"/>
              </a:ext>
            </a:extLst>
          </p:cNvPr>
          <p:cNvGrpSpPr/>
          <p:nvPr/>
        </p:nvGrpSpPr>
        <p:grpSpPr>
          <a:xfrm>
            <a:off x="367024" y="1653297"/>
            <a:ext cx="4316736" cy="1649030"/>
            <a:chOff x="761675" y="1193278"/>
            <a:chExt cx="9051816" cy="475032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2F1A5F9-BCA5-4BBF-BB54-A15D2758B11A}"/>
                </a:ext>
              </a:extLst>
            </p:cNvPr>
            <p:cNvSpPr/>
            <p:nvPr/>
          </p:nvSpPr>
          <p:spPr>
            <a:xfrm>
              <a:off x="7749660" y="1193278"/>
              <a:ext cx="2063831" cy="183843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7" name="Flowchart: Connector 6">
              <a:extLst>
                <a:ext uri="{FF2B5EF4-FFF2-40B4-BE49-F238E27FC236}">
                  <a16:creationId xmlns:a16="http://schemas.microsoft.com/office/drawing/2014/main" id="{30AA1431-189E-4414-8C85-ECBE13BCF4C1}"/>
                </a:ext>
              </a:extLst>
            </p:cNvPr>
            <p:cNvSpPr/>
            <p:nvPr/>
          </p:nvSpPr>
          <p:spPr>
            <a:xfrm rot="16200000">
              <a:off x="7738716" y="2050143"/>
              <a:ext cx="2085718" cy="2063831"/>
            </a:xfrm>
            <a:prstGeom prst="flowChartConnector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8" name="Flowchart: Connector 7">
              <a:extLst>
                <a:ext uri="{FF2B5EF4-FFF2-40B4-BE49-F238E27FC236}">
                  <a16:creationId xmlns:a16="http://schemas.microsoft.com/office/drawing/2014/main" id="{578AEA3B-9197-432F-A3CB-75B432044FBA}"/>
                </a:ext>
              </a:extLst>
            </p:cNvPr>
            <p:cNvSpPr/>
            <p:nvPr/>
          </p:nvSpPr>
          <p:spPr>
            <a:xfrm>
              <a:off x="7896999" y="1398518"/>
              <a:ext cx="1574280" cy="1203768"/>
            </a:xfrm>
            <a:prstGeom prst="flowChartConnector">
              <a:avLst/>
            </a:prstGeom>
            <a:solidFill>
              <a:srgbClr val="92D050"/>
            </a:solidFill>
            <a:ln w="76200"/>
            <a:effectLst>
              <a:softEdge rad="12700"/>
            </a:effectLst>
            <a:scene3d>
              <a:camera prst="perspectiveLef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 sz="1600" dirty="0"/>
                <a:t>SST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5C834F3-7A68-4F9B-8441-ED6C25A3A3CB}"/>
                </a:ext>
              </a:extLst>
            </p:cNvPr>
            <p:cNvGrpSpPr/>
            <p:nvPr/>
          </p:nvGrpSpPr>
          <p:grpSpPr>
            <a:xfrm>
              <a:off x="761675" y="1288887"/>
              <a:ext cx="4625396" cy="2931639"/>
              <a:chOff x="761675" y="1288887"/>
              <a:chExt cx="4625396" cy="2931639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3B48DE3-4840-4F33-85CB-AE9CAA5B8C3C}"/>
                  </a:ext>
                </a:extLst>
              </p:cNvPr>
              <p:cNvSpPr/>
              <p:nvPr/>
            </p:nvSpPr>
            <p:spPr>
              <a:xfrm>
                <a:off x="761676" y="1288887"/>
                <a:ext cx="2063831" cy="183843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E"/>
              </a:p>
            </p:txBody>
          </p:sp>
          <p:sp>
            <p:nvSpPr>
              <p:cNvPr id="3" name="Flowchart: Connector 2">
                <a:extLst>
                  <a:ext uri="{FF2B5EF4-FFF2-40B4-BE49-F238E27FC236}">
                    <a16:creationId xmlns:a16="http://schemas.microsoft.com/office/drawing/2014/main" id="{61BB88C9-9BA3-4187-8513-F9808F0A0F7A}"/>
                  </a:ext>
                </a:extLst>
              </p:cNvPr>
              <p:cNvSpPr/>
              <p:nvPr/>
            </p:nvSpPr>
            <p:spPr>
              <a:xfrm rot="16200000">
                <a:off x="750732" y="2145751"/>
                <a:ext cx="2085718" cy="2063831"/>
              </a:xfrm>
              <a:prstGeom prst="flowChartConnector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E"/>
              </a:p>
            </p:txBody>
          </p:sp>
          <p:sp>
            <p:nvSpPr>
              <p:cNvPr id="4" name="Flowchart: Connector 3">
                <a:extLst>
                  <a:ext uri="{FF2B5EF4-FFF2-40B4-BE49-F238E27FC236}">
                    <a16:creationId xmlns:a16="http://schemas.microsoft.com/office/drawing/2014/main" id="{C2C9A75F-B5BA-449C-994C-20FCC04DB46C}"/>
                  </a:ext>
                </a:extLst>
              </p:cNvPr>
              <p:cNvSpPr/>
              <p:nvPr/>
            </p:nvSpPr>
            <p:spPr>
              <a:xfrm>
                <a:off x="965260" y="1494124"/>
                <a:ext cx="1296446" cy="1203767"/>
              </a:xfrm>
              <a:prstGeom prst="flowChartConnector">
                <a:avLst/>
              </a:prstGeom>
              <a:solidFill>
                <a:srgbClr val="92D050"/>
              </a:solidFill>
              <a:ln w="76200"/>
              <a:effectLst>
                <a:softEdge rad="12700"/>
              </a:effectLst>
              <a:scene3d>
                <a:camera prst="perspective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E" sz="1200" b="1" dirty="0"/>
                  <a:t>ALS</a:t>
                </a:r>
                <a:r>
                  <a:rPr lang="en-IE" sz="1400" dirty="0"/>
                  <a:t> </a:t>
                </a:r>
              </a:p>
            </p:txBody>
          </p:sp>
          <p:pic>
            <p:nvPicPr>
              <p:cNvPr id="9" name="Graphic 8" descr="Send">
                <a:extLst>
                  <a:ext uri="{FF2B5EF4-FFF2-40B4-BE49-F238E27FC236}">
                    <a16:creationId xmlns:a16="http://schemas.microsoft.com/office/drawing/2014/main" id="{DB634932-E00A-410B-83B6-82745BE2502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rot="2526347">
                <a:off x="4123117" y="1297755"/>
                <a:ext cx="1263954" cy="1391260"/>
              </a:xfrm>
              <a:prstGeom prst="rect">
                <a:avLst/>
              </a:prstGeom>
            </p:spPr>
          </p:pic>
        </p:grpSp>
        <p:sp>
          <p:nvSpPr>
            <p:cNvPr id="22" name="Thought Bubble: Cloud 21">
              <a:extLst>
                <a:ext uri="{FF2B5EF4-FFF2-40B4-BE49-F238E27FC236}">
                  <a16:creationId xmlns:a16="http://schemas.microsoft.com/office/drawing/2014/main" id="{640D6448-E3C2-4309-B1F9-7812AB976EEC}"/>
                </a:ext>
              </a:extLst>
            </p:cNvPr>
            <p:cNvSpPr/>
            <p:nvPr/>
          </p:nvSpPr>
          <p:spPr>
            <a:xfrm>
              <a:off x="3540654" y="3390226"/>
              <a:ext cx="3179123" cy="2553374"/>
            </a:xfrm>
            <a:prstGeom prst="cloudCallou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 sz="800" dirty="0">
                  <a:solidFill>
                    <a:schemeClr val="tx1"/>
                  </a:solidFill>
                </a:rPr>
                <a:t>I’ll just pass on the students problem over there to the SST – straightforward</a:t>
              </a:r>
              <a:r>
                <a:rPr lang="en-IE" sz="1000" dirty="0">
                  <a:solidFill>
                    <a:schemeClr val="tx1"/>
                  </a:solidFill>
                </a:rPr>
                <a:t>! </a:t>
              </a: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8C71684C-7B49-41AD-8994-84C65F4663E8}"/>
              </a:ext>
            </a:extLst>
          </p:cNvPr>
          <p:cNvSpPr/>
          <p:nvPr/>
        </p:nvSpPr>
        <p:spPr>
          <a:xfrm>
            <a:off x="147144" y="77434"/>
            <a:ext cx="12044856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b="1" i="1" cap="small" dirty="0">
                <a:solidFill>
                  <a:srgbClr val="0070C0"/>
                </a:solidFill>
              </a:rPr>
              <a:t>Modulating reflections on student support integration and partnership working - a multi-team systems perspective</a:t>
            </a:r>
            <a:br>
              <a:rPr lang="en-IE" dirty="0">
                <a:solidFill>
                  <a:srgbClr val="0070C0"/>
                </a:solidFill>
              </a:rPr>
            </a:br>
            <a:r>
              <a:rPr lang="en-GB" b="1" i="1" cap="small" dirty="0" err="1">
                <a:solidFill>
                  <a:srgbClr val="0070C0"/>
                </a:solidFill>
              </a:rPr>
              <a:t>karen</a:t>
            </a:r>
            <a:r>
              <a:rPr lang="en-GB" b="1" i="1" cap="small" dirty="0">
                <a:solidFill>
                  <a:srgbClr val="0070C0"/>
                </a:solidFill>
              </a:rPr>
              <a:t> potter and </a:t>
            </a:r>
            <a:r>
              <a:rPr lang="en-GB" b="1" i="1" cap="small" dirty="0" err="1">
                <a:solidFill>
                  <a:srgbClr val="0070C0"/>
                </a:solidFill>
              </a:rPr>
              <a:t>sinead</a:t>
            </a:r>
            <a:r>
              <a:rPr lang="en-GB" b="1" i="1" cap="small" dirty="0">
                <a:solidFill>
                  <a:srgbClr val="0070C0"/>
                </a:solidFill>
              </a:rPr>
              <a:t> </a:t>
            </a:r>
            <a:r>
              <a:rPr lang="en-GB" b="1" i="1" cap="small" dirty="0" err="1">
                <a:solidFill>
                  <a:srgbClr val="0070C0"/>
                </a:solidFill>
              </a:rPr>
              <a:t>o’connor-gotra</a:t>
            </a:r>
            <a:r>
              <a:rPr lang="en-GB" b="1" i="1" cap="small" dirty="0">
                <a:solidFill>
                  <a:srgbClr val="0070C0"/>
                </a:solidFill>
              </a:rPr>
              <a:t>, School of engineering and innovation (</a:t>
            </a:r>
            <a:r>
              <a:rPr lang="en-GB" b="1" i="1" cap="small" dirty="0" err="1">
                <a:solidFill>
                  <a:srgbClr val="0070C0"/>
                </a:solidFill>
              </a:rPr>
              <a:t>E&amp;i</a:t>
            </a:r>
            <a:r>
              <a:rPr lang="en-GB" b="1" i="1" cap="small" dirty="0">
                <a:solidFill>
                  <a:srgbClr val="0070C0"/>
                </a:solidFill>
              </a:rPr>
              <a:t>) </a:t>
            </a:r>
            <a:br>
              <a:rPr lang="en-IE" dirty="0"/>
            </a:br>
            <a:r>
              <a:rPr lang="en-GB" b="1" i="1" cap="small" dirty="0"/>
              <a:t> </a:t>
            </a:r>
            <a:br>
              <a:rPr lang="en-IE" dirty="0"/>
            </a:br>
            <a:endParaRPr lang="en-IE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605844D-8A62-4E78-8A32-A1C27C35FEF6}"/>
              </a:ext>
            </a:extLst>
          </p:cNvPr>
          <p:cNvSpPr/>
          <p:nvPr/>
        </p:nvSpPr>
        <p:spPr>
          <a:xfrm>
            <a:off x="142524" y="797293"/>
            <a:ext cx="11902332" cy="5847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44500"/>
                  <a:satMod val="160000"/>
                  <a:lumMod val="0"/>
                  <a:lumOff val="10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 wrap="square">
            <a:spAutoFit/>
          </a:bodyPr>
          <a:lstStyle/>
          <a:p>
            <a:r>
              <a:rPr lang="en-IE" sz="1600" dirty="0"/>
              <a:t>Associate Lecturer, Student Support (SRSC) and Module Team expertise plays a key role in enhanced student engagement across their STEMA module and towards their qualification.   </a:t>
            </a:r>
            <a:r>
              <a:rPr lang="en-IE" sz="1600" b="1" dirty="0"/>
              <a:t>But how do we all integrate and work in partnership with the student?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D9F9DA36-4809-43A9-9D05-EE57D081FDF0}"/>
              </a:ext>
            </a:extLst>
          </p:cNvPr>
          <p:cNvSpPr txBox="1">
            <a:spLocks/>
          </p:cNvSpPr>
          <p:nvPr/>
        </p:nvSpPr>
        <p:spPr>
          <a:xfrm>
            <a:off x="367023" y="4337277"/>
            <a:ext cx="4316737" cy="24396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Q1: What are the AL and SST’s key roles and responsibilities in student support? </a:t>
            </a:r>
            <a:endParaRPr lang="en-IE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Q2: Is there a joint understanding as to ‘who knows what’ and what knowledge should be shared?</a:t>
            </a:r>
            <a:endParaRPr lang="en-IE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Q3: Do we </a:t>
            </a:r>
            <a:r>
              <a:rPr lang="en-US" sz="1200" dirty="0" err="1"/>
              <a:t>recognise</a:t>
            </a:r>
            <a:r>
              <a:rPr lang="en-US" sz="1200" dirty="0"/>
              <a:t> ourselves as teams in a wider ‘MTS’ with mutual interdependencies and the joint goal of optimal student support?  </a:t>
            </a:r>
            <a:endParaRPr lang="en-IE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Q4: What channels and forms/modes of communication do we rely upon to work together?</a:t>
            </a:r>
            <a:endParaRPr lang="en-IE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Q5: Do we trust in the technological forms/modes facilitating effective (timely, accurate, closed-loop) communication between ALs and SST?</a:t>
            </a:r>
            <a:endParaRPr lang="en-IE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Q6: Do the forms/modes facilitate trusting, collaborative relationships between teams?</a:t>
            </a:r>
            <a:endParaRPr lang="en-IE" sz="1200" dirty="0"/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C32BDCE9-869E-466B-A0E4-71C9F6D6F6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34" t="29650"/>
          <a:stretch/>
        </p:blipFill>
        <p:spPr bwMode="auto">
          <a:xfrm>
            <a:off x="4960157" y="1548343"/>
            <a:ext cx="3586802" cy="2291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2C637449-D8E1-47F2-AF04-AC5883710BBA}"/>
              </a:ext>
            </a:extLst>
          </p:cNvPr>
          <p:cNvSpPr/>
          <p:nvPr/>
        </p:nvSpPr>
        <p:spPr>
          <a:xfrm>
            <a:off x="8619264" y="3497987"/>
            <a:ext cx="3231684" cy="3200675"/>
          </a:xfrm>
          <a:prstGeom prst="rect">
            <a:avLst/>
          </a:prstGeom>
          <a:solidFill>
            <a:srgbClr val="92D050"/>
          </a:solidFill>
          <a:ln w="19050">
            <a:solidFill>
              <a:srgbClr val="00B050">
                <a:alpha val="93000"/>
              </a:srgbClr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400" b="1" dirty="0">
              <a:solidFill>
                <a:schemeClr val="tx1"/>
              </a:solidFill>
            </a:endParaRPr>
          </a:p>
          <a:p>
            <a:endParaRPr lang="en-GB" sz="1400" b="1" dirty="0">
              <a:solidFill>
                <a:schemeClr val="tx1"/>
              </a:solidFill>
            </a:endParaRPr>
          </a:p>
          <a:p>
            <a:endParaRPr lang="en-GB" sz="1400" b="1" dirty="0">
              <a:solidFill>
                <a:schemeClr val="tx1"/>
              </a:solidFill>
            </a:endParaRPr>
          </a:p>
          <a:p>
            <a:r>
              <a:rPr lang="en-GB" sz="1400" b="1" dirty="0">
                <a:solidFill>
                  <a:schemeClr val="tx1"/>
                </a:solidFill>
              </a:rPr>
              <a:t>References</a:t>
            </a:r>
          </a:p>
          <a:p>
            <a:pPr algn="l">
              <a:spcAft>
                <a:spcPts val="800"/>
              </a:spcAft>
            </a:pPr>
            <a:r>
              <a:rPr lang="en-GB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Hearn, G. N. and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Foth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M. (2007) Communicative Ecologies: Editorial Preface. Electronic Journal of Communication 17, pp. 1-2. </a:t>
            </a:r>
          </a:p>
          <a:p>
            <a:pPr algn="l">
              <a:spcAft>
                <a:spcPts val="800"/>
              </a:spcAft>
            </a:pPr>
            <a:r>
              <a:rPr lang="en-GB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Shuffler, M. L., Jiménez-Rodríguez, M. and Kramer, W. S. (2015) The Science of Multiteam Systems, Small Group Research. Los Angeles, CA: SAGE Publications, 46(6), pp. 659–699.  </a:t>
            </a:r>
          </a:p>
          <a:p>
            <a:pPr algn="l">
              <a:spcAft>
                <a:spcPts val="800"/>
              </a:spcAft>
            </a:pPr>
            <a:r>
              <a:rPr lang="en-GB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Wong, L. H. M et al. (2016) Web 2.0 and Communication Processes at Work: Evidence From China, IEEE Transactions on Professional Communication. IEEE, 59(3), pp. 230–244. </a:t>
            </a:r>
          </a:p>
          <a:p>
            <a:pPr algn="l">
              <a:spcAft>
                <a:spcPts val="800"/>
              </a:spcAft>
            </a:pPr>
            <a:r>
              <a:rPr lang="en-GB" sz="11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Zaccaro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S. J et al. (2020) Multiteam Systems: An Integrated Review and Comparison of Different Forms’, Annual review of organizational psychology and organizational </a:t>
            </a:r>
            <a:r>
              <a:rPr lang="en-GB" sz="11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behavior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Annual Reviews, 7(1), pp. 479–503.  </a:t>
            </a:r>
          </a:p>
          <a:p>
            <a:br>
              <a:rPr lang="en-GB" sz="1000" dirty="0"/>
            </a:br>
            <a:endParaRPr lang="en-GB" sz="1000" dirty="0">
              <a:solidFill>
                <a:schemeClr val="tx1"/>
              </a:solidFill>
            </a:endParaRPr>
          </a:p>
          <a:p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0273077-8FC3-4CBF-A045-6E1EECA01DCC}"/>
              </a:ext>
            </a:extLst>
          </p:cNvPr>
          <p:cNvSpPr txBox="1"/>
          <p:nvPr/>
        </p:nvSpPr>
        <p:spPr>
          <a:xfrm>
            <a:off x="269138" y="3544410"/>
            <a:ext cx="4541237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i="1" dirty="0">
                <a:solidFill>
                  <a:srgbClr val="0070C0"/>
                </a:solidFill>
                <a:effectLst/>
              </a:rPr>
              <a:t>A multiteam system is defined as a task context whereby two or more teams interface directly and interdependently towards the accomplishment of collective goals.</a:t>
            </a:r>
            <a:endParaRPr lang="en-GB" sz="1400" b="1" i="1" dirty="0">
              <a:solidFill>
                <a:srgbClr val="0070C0"/>
              </a:solidFill>
            </a:endParaRPr>
          </a:p>
        </p:txBody>
      </p:sp>
      <p:sp>
        <p:nvSpPr>
          <p:cNvPr id="28" name="Thought Bubble: Cloud 27">
            <a:extLst>
              <a:ext uri="{FF2B5EF4-FFF2-40B4-BE49-F238E27FC236}">
                <a16:creationId xmlns:a16="http://schemas.microsoft.com/office/drawing/2014/main" id="{FDE23A1D-B863-4DBC-8794-D686619A528C}"/>
              </a:ext>
            </a:extLst>
          </p:cNvPr>
          <p:cNvSpPr/>
          <p:nvPr/>
        </p:nvSpPr>
        <p:spPr>
          <a:xfrm>
            <a:off x="5022684" y="4006361"/>
            <a:ext cx="3231684" cy="2396683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400" dirty="0"/>
          </a:p>
          <a:p>
            <a:pPr algn="ctr"/>
            <a:r>
              <a:rPr lang="en-IE" sz="1200" dirty="0"/>
              <a:t>My simple query has repeated around the system – boomerang right back to me, weeks gone by…. Now I must unfold the bigger complexity of the reply! To only find – I have ended up back at the same starting point-  but now with a </a:t>
            </a:r>
            <a:r>
              <a:rPr lang="en-IE" sz="1200" dirty="0" err="1"/>
              <a:t>multifold</a:t>
            </a:r>
            <a:r>
              <a:rPr lang="en-IE" sz="1200" dirty="0"/>
              <a:t> problem! </a:t>
            </a:r>
          </a:p>
        </p:txBody>
      </p:sp>
      <p:pic>
        <p:nvPicPr>
          <p:cNvPr id="29" name="Graphic 28" descr="Send">
            <a:extLst>
              <a:ext uri="{FF2B5EF4-FFF2-40B4-BE49-F238E27FC236}">
                <a16:creationId xmlns:a16="http://schemas.microsoft.com/office/drawing/2014/main" id="{9A9B492F-1017-490F-9197-C4AA435FF85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6284186">
            <a:off x="5207425" y="3361393"/>
            <a:ext cx="635379" cy="705892"/>
          </a:xfrm>
          <a:prstGeom prst="rect">
            <a:avLst/>
          </a:prstGeom>
        </p:spPr>
      </p:pic>
      <p:pic>
        <p:nvPicPr>
          <p:cNvPr id="30" name="Graphic 29" descr="Send">
            <a:extLst>
              <a:ext uri="{FF2B5EF4-FFF2-40B4-BE49-F238E27FC236}">
                <a16:creationId xmlns:a16="http://schemas.microsoft.com/office/drawing/2014/main" id="{1E4B385B-FC46-45E1-B9C7-76CF53E4EC6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18105328">
            <a:off x="7611374" y="5922649"/>
            <a:ext cx="975204" cy="108343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41E2EBC-EE34-4521-A4AD-E7647D30C2B7}"/>
              </a:ext>
            </a:extLst>
          </p:cNvPr>
          <p:cNvSpPr/>
          <p:nvPr/>
        </p:nvSpPr>
        <p:spPr>
          <a:xfrm>
            <a:off x="8593292" y="1363947"/>
            <a:ext cx="3134596" cy="19960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chemeClr val="tx1"/>
                </a:solidFill>
              </a:rPr>
              <a:t>Acknowledgements</a:t>
            </a:r>
          </a:p>
          <a:p>
            <a:endParaRPr lang="en-GB" sz="1400" b="1" dirty="0">
              <a:solidFill>
                <a:schemeClr val="tx1"/>
              </a:solidFill>
            </a:endParaRPr>
          </a:p>
          <a:p>
            <a:r>
              <a:rPr lang="en-GB" sz="1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MS Gothic" panose="020B0609070205080204" pitchFamily="49" charset="-128"/>
                <a:cs typeface="Calibri" panose="020F0502020204030204" pitchFamily="34" charset="0"/>
              </a:rPr>
              <a:t>E&amp;I SST, STEMA SRSC </a:t>
            </a:r>
          </a:p>
          <a:p>
            <a:endParaRPr lang="en-GB" sz="1400" b="1" dirty="0">
              <a:solidFill>
                <a:schemeClr val="tx1"/>
              </a:solidFill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MS Gothic" panose="020B0609070205080204" pitchFamily="49" charset="-128"/>
                <a:cs typeface="Calibri" panose="020F0502020204030204" pitchFamily="34" charset="0"/>
              </a:rPr>
              <a:t>Project Lead: </a:t>
            </a:r>
            <a:r>
              <a:rPr lang="en-US" sz="1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MS Gothic" panose="020B0609070205080204" pitchFamily="49" charset="-128"/>
                <a:cs typeface="Calibri" panose="020F0502020204030204" pitchFamily="34" charset="0"/>
              </a:rPr>
              <a:t>Daphne Chang</a:t>
            </a:r>
            <a:endParaRPr lang="en-GB" sz="1400" dirty="0">
              <a:solidFill>
                <a:srgbClr val="002060"/>
              </a:solidFill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MS Gothic" panose="020B0609070205080204" pitchFamily="49" charset="-128"/>
                <a:cs typeface="Calibri" panose="020F0502020204030204" pitchFamily="34" charset="0"/>
              </a:rPr>
              <a:t>SST Leads: </a:t>
            </a:r>
            <a:r>
              <a:rPr lang="en-US" sz="1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MS Gothic" panose="020B0609070205080204" pitchFamily="49" charset="-128"/>
                <a:cs typeface="Calibri" panose="020F0502020204030204" pitchFamily="34" charset="0"/>
              </a:rPr>
              <a:t>Daphne Chang and Stephen Jones</a:t>
            </a:r>
            <a:endParaRPr lang="en-GB" sz="1400" dirty="0">
              <a:solidFill>
                <a:srgbClr val="002060"/>
              </a:solidFill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MS Gothic" panose="020B0609070205080204" pitchFamily="49" charset="-128"/>
                <a:cs typeface="Calibri" panose="020F0502020204030204" pitchFamily="34" charset="0"/>
              </a:rPr>
              <a:t>Project Sponsor: </a:t>
            </a:r>
            <a:r>
              <a:rPr lang="en-US" sz="1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MS Gothic" panose="020B0609070205080204" pitchFamily="49" charset="-128"/>
                <a:cs typeface="Calibri" panose="020F0502020204030204" pitchFamily="34" charset="0"/>
              </a:rPr>
              <a:t>Associate Dean - Student Experience Carlton Wood</a:t>
            </a:r>
            <a:endParaRPr lang="en-GB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D48A469-10E6-4D1E-B760-B38A161DA63D}"/>
              </a:ext>
            </a:extLst>
          </p:cNvPr>
          <p:cNvSpPr txBox="1"/>
          <p:nvPr/>
        </p:nvSpPr>
        <p:spPr>
          <a:xfrm>
            <a:off x="4810375" y="1388961"/>
            <a:ext cx="3645041" cy="286232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GB" b="1" dirty="0"/>
          </a:p>
          <a:p>
            <a:endParaRPr lang="en-GB" b="1" dirty="0"/>
          </a:p>
          <a:p>
            <a:r>
              <a:rPr lang="en-GB" b="1" dirty="0"/>
              <a:t>For a copy of our research report please email </a:t>
            </a:r>
            <a:r>
              <a:rPr lang="en-GB" dirty="0">
                <a:hlinkClick r:id="rId10"/>
              </a:rPr>
              <a:t>karen.potter@open.ac.</a:t>
            </a:r>
            <a:r>
              <a:rPr lang="en-GB">
                <a:hlinkClick r:id="rId10"/>
              </a:rPr>
              <a:t>uk</a:t>
            </a:r>
            <a:r>
              <a:rPr lang="en-GB"/>
              <a:t> and </a:t>
            </a:r>
            <a:r>
              <a:rPr lang="en-GB" dirty="0">
                <a:hlinkClick r:id="rId11"/>
              </a:rPr>
              <a:t>sinead.oconnor-gotra@open.ac.uk</a:t>
            </a:r>
            <a:r>
              <a:rPr lang="en-GB" dirty="0"/>
              <a:t> </a:t>
            </a:r>
          </a:p>
          <a:p>
            <a:endParaRPr lang="en-GB" dirty="0"/>
          </a:p>
          <a:p>
            <a:endParaRPr lang="en-GB" dirty="0"/>
          </a:p>
          <a:p>
            <a:pPr algn="ctr"/>
            <a:r>
              <a:rPr lang="en-GB" b="1" dirty="0">
                <a:solidFill>
                  <a:srgbClr val="00B050"/>
                </a:solidFill>
              </a:rPr>
              <a:t>Thank You! </a:t>
            </a:r>
          </a:p>
          <a:p>
            <a:pPr algn="ctr"/>
            <a:endParaRPr lang="en-GB" b="1" dirty="0">
              <a:solidFill>
                <a:srgbClr val="00B050"/>
              </a:solidFill>
            </a:endParaRPr>
          </a:p>
        </p:txBody>
      </p:sp>
      <p:pic>
        <p:nvPicPr>
          <p:cNvPr id="31" name="Picture 8">
            <a:extLst>
              <a:ext uri="{FF2B5EF4-FFF2-40B4-BE49-F238E27FC236}">
                <a16:creationId xmlns:a16="http://schemas.microsoft.com/office/drawing/2014/main" id="{13DB9C53-F126-49F9-AAFC-C5BBD09403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" t="35764" r="-385" b="43837"/>
          <a:stretch>
            <a:fillRect/>
          </a:stretch>
        </p:blipFill>
        <p:spPr bwMode="auto">
          <a:xfrm>
            <a:off x="4968098" y="1516266"/>
            <a:ext cx="3278017" cy="383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4517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971</Words>
  <Application>Microsoft Office PowerPoint</Application>
  <PresentationFormat>Widescreen</PresentationFormat>
  <Paragraphs>70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Sinead.OConnor-Gotra</dc:creator>
  <cp:lastModifiedBy>Karen Potter</cp:lastModifiedBy>
  <cp:revision>2</cp:revision>
  <dcterms:created xsi:type="dcterms:W3CDTF">2022-02-24T15:14:23Z</dcterms:created>
  <dcterms:modified xsi:type="dcterms:W3CDTF">2022-02-24T17:22:30Z</dcterms:modified>
</cp:coreProperties>
</file>