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31" r:id="rId2"/>
  </p:sldIdLst>
  <p:sldSz cx="12192000" cy="6858000"/>
  <p:notesSz cx="7010400" cy="92964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3F8CA4-B164-459A-B8C3-B80A0BD6B349}" v="389" dt="2022-02-21T10:53:48.1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750" autoAdjust="0"/>
    <p:restoredTop sz="86410" autoAdjust="0"/>
  </p:normalViewPr>
  <p:slideViewPr>
    <p:cSldViewPr snapToGrid="0">
      <p:cViewPr varScale="1">
        <p:scale>
          <a:sx n="76" d="100"/>
          <a:sy n="76" d="100"/>
        </p:scale>
        <p:origin x="82" y="43"/>
      </p:cViewPr>
      <p:guideLst>
        <p:guide orient="horz" pos="2160"/>
        <p:guide pos="3840"/>
      </p:guideLst>
    </p:cSldViewPr>
  </p:slideViewPr>
  <p:outlineViewPr>
    <p:cViewPr>
      <p:scale>
        <a:sx n="33" d="100"/>
        <a:sy n="33" d="100"/>
      </p:scale>
      <p:origin x="0" y="-5630"/>
    </p:cViewPr>
  </p:outlineViewPr>
  <p:notesTextViewPr>
    <p:cViewPr>
      <p:scale>
        <a:sx n="1" d="1"/>
        <a:sy n="1" d="1"/>
      </p:scale>
      <p:origin x="0" y="0"/>
    </p:cViewPr>
  </p:notesTextViewPr>
  <p:sorterViewPr>
    <p:cViewPr>
      <p:scale>
        <a:sx n="140" d="100"/>
        <a:sy n="140" d="100"/>
      </p:scale>
      <p:origin x="0" y="-4937"/>
    </p:cViewPr>
  </p:sorterViewPr>
  <p:notesViewPr>
    <p:cSldViewPr snapToGrid="0">
      <p:cViewPr varScale="1">
        <p:scale>
          <a:sx n="64" d="100"/>
          <a:sy n="64" d="100"/>
        </p:scale>
        <p:origin x="3149"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tags" Target="tags/tag1.xml"/><Relationship Id="rId10" Type="http://schemas.microsoft.com/office/2016/11/relationships/changesInfo" Target="changesInfos/changesInfo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e.MacBrayne" userId="9963a973-9a15-4d9f-9680-6509bcc16748" providerId="ADAL" clId="{D2273C11-6FBD-4794-8712-40FBE6E16DEB}"/>
    <pc:docChg chg="custSel modSld">
      <pc:chgData name="Louise.MacBrayne" userId="9963a973-9a15-4d9f-9680-6509bcc16748" providerId="ADAL" clId="{D2273C11-6FBD-4794-8712-40FBE6E16DEB}" dt="2022-01-26T13:39:42.079" v="8" actId="1076"/>
      <pc:docMkLst>
        <pc:docMk/>
      </pc:docMkLst>
      <pc:sldChg chg="addSp delSp modSp mod">
        <pc:chgData name="Louise.MacBrayne" userId="9963a973-9a15-4d9f-9680-6509bcc16748" providerId="ADAL" clId="{D2273C11-6FBD-4794-8712-40FBE6E16DEB}" dt="2022-01-26T13:39:42.079" v="8" actId="1076"/>
        <pc:sldMkLst>
          <pc:docMk/>
          <pc:sldMk cId="438572242" sldId="331"/>
        </pc:sldMkLst>
        <pc:graphicFrameChg chg="add mod">
          <ac:chgData name="Louise.MacBrayne" userId="9963a973-9a15-4d9f-9680-6509bcc16748" providerId="ADAL" clId="{D2273C11-6FBD-4794-8712-40FBE6E16DEB}" dt="2022-01-26T13:39:42.079" v="8" actId="1076"/>
          <ac:graphicFrameMkLst>
            <pc:docMk/>
            <pc:sldMk cId="438572242" sldId="331"/>
            <ac:graphicFrameMk id="14" creationId="{1AE149A3-6DC1-4F89-86E4-FE0C4DB12A88}"/>
          </ac:graphicFrameMkLst>
        </pc:graphicFrameChg>
        <pc:graphicFrameChg chg="del">
          <ac:chgData name="Louise.MacBrayne" userId="9963a973-9a15-4d9f-9680-6509bcc16748" providerId="ADAL" clId="{D2273C11-6FBD-4794-8712-40FBE6E16DEB}" dt="2022-01-26T13:39:23.811" v="0" actId="478"/>
          <ac:graphicFrameMkLst>
            <pc:docMk/>
            <pc:sldMk cId="438572242" sldId="331"/>
            <ac:graphicFrameMk id="17" creationId="{37783528-C5A9-4445-8DDE-11C702EECDE8}"/>
          </ac:graphicFrameMkLst>
        </pc:graphicFrameChg>
      </pc:sldChg>
    </pc:docChg>
  </pc:docChgLst>
  <pc:docChgLst>
    <pc:chgData name="Louise.MacBrayne" userId="9963a973-9a15-4d9f-9680-6509bcc16748" providerId="ADAL" clId="{753F8CA4-B164-459A-B8C3-B80A0BD6B349}"/>
    <pc:docChg chg="undo custSel modSld">
      <pc:chgData name="Louise.MacBrayne" userId="9963a973-9a15-4d9f-9680-6509bcc16748" providerId="ADAL" clId="{753F8CA4-B164-459A-B8C3-B80A0BD6B349}" dt="2022-02-21T10:58:38.517" v="1614" actId="207"/>
      <pc:docMkLst>
        <pc:docMk/>
      </pc:docMkLst>
      <pc:sldChg chg="addSp delSp modSp mod">
        <pc:chgData name="Louise.MacBrayne" userId="9963a973-9a15-4d9f-9680-6509bcc16748" providerId="ADAL" clId="{753F8CA4-B164-459A-B8C3-B80A0BD6B349}" dt="2022-02-21T10:58:38.517" v="1614" actId="207"/>
        <pc:sldMkLst>
          <pc:docMk/>
          <pc:sldMk cId="438572242" sldId="331"/>
        </pc:sldMkLst>
        <pc:spChg chg="del">
          <ac:chgData name="Louise.MacBrayne" userId="9963a973-9a15-4d9f-9680-6509bcc16748" providerId="ADAL" clId="{753F8CA4-B164-459A-B8C3-B80A0BD6B349}" dt="2022-02-21T10:34:30.174" v="299" actId="478"/>
          <ac:spMkLst>
            <pc:docMk/>
            <pc:sldMk cId="438572242" sldId="331"/>
            <ac:spMk id="5" creationId="{8939FF04-F55B-4582-BDB3-143BCC984CB1}"/>
          </ac:spMkLst>
        </pc:spChg>
        <pc:spChg chg="add del mod">
          <ac:chgData name="Louise.MacBrayne" userId="9963a973-9a15-4d9f-9680-6509bcc16748" providerId="ADAL" clId="{753F8CA4-B164-459A-B8C3-B80A0BD6B349}" dt="2022-02-21T10:47:45.399" v="1213" actId="478"/>
          <ac:spMkLst>
            <pc:docMk/>
            <pc:sldMk cId="438572242" sldId="331"/>
            <ac:spMk id="6" creationId="{C78A80B2-CB28-4DDC-8D61-EFD832637B0C}"/>
          </ac:spMkLst>
        </pc:spChg>
        <pc:spChg chg="add mod">
          <ac:chgData name="Louise.MacBrayne" userId="9963a973-9a15-4d9f-9680-6509bcc16748" providerId="ADAL" clId="{753F8CA4-B164-459A-B8C3-B80A0BD6B349}" dt="2022-02-21T10:55:28.959" v="1609" actId="1076"/>
          <ac:spMkLst>
            <pc:docMk/>
            <pc:sldMk cId="438572242" sldId="331"/>
            <ac:spMk id="7" creationId="{A6ED7C43-7575-45D8-BD19-F98826B2A09C}"/>
          </ac:spMkLst>
        </pc:spChg>
        <pc:spChg chg="add mod">
          <ac:chgData name="Louise.MacBrayne" userId="9963a973-9a15-4d9f-9680-6509bcc16748" providerId="ADAL" clId="{753F8CA4-B164-459A-B8C3-B80A0BD6B349}" dt="2022-02-21T10:53:35.675" v="1394" actId="207"/>
          <ac:spMkLst>
            <pc:docMk/>
            <pc:sldMk cId="438572242" sldId="331"/>
            <ac:spMk id="9" creationId="{D3766695-E9F2-4308-9FF8-17366202EF23}"/>
          </ac:spMkLst>
        </pc:spChg>
        <pc:spChg chg="mod">
          <ac:chgData name="Louise.MacBrayne" userId="9963a973-9a15-4d9f-9680-6509bcc16748" providerId="ADAL" clId="{753F8CA4-B164-459A-B8C3-B80A0BD6B349}" dt="2022-02-21T10:45:45.668" v="1151" actId="20577"/>
          <ac:spMkLst>
            <pc:docMk/>
            <pc:sldMk cId="438572242" sldId="331"/>
            <ac:spMk id="11" creationId="{42BAA5CE-8B2B-4ADC-81A9-0B452044A36F}"/>
          </ac:spMkLst>
        </pc:spChg>
        <pc:spChg chg="mod">
          <ac:chgData name="Louise.MacBrayne" userId="9963a973-9a15-4d9f-9680-6509bcc16748" providerId="ADAL" clId="{753F8CA4-B164-459A-B8C3-B80A0BD6B349}" dt="2022-02-21T10:58:38.517" v="1614" actId="207"/>
          <ac:spMkLst>
            <pc:docMk/>
            <pc:sldMk cId="438572242" sldId="331"/>
            <ac:spMk id="12" creationId="{99D1ECB1-BDCD-43BE-BEA8-5E54B45930C7}"/>
          </ac:spMkLst>
        </pc:spChg>
        <pc:spChg chg="mod">
          <ac:chgData name="Louise.MacBrayne" userId="9963a973-9a15-4d9f-9680-6509bcc16748" providerId="ADAL" clId="{753F8CA4-B164-459A-B8C3-B80A0BD6B349}" dt="2022-02-21T10:56:25.230" v="1613" actId="20577"/>
          <ac:spMkLst>
            <pc:docMk/>
            <pc:sldMk cId="438572242" sldId="331"/>
            <ac:spMk id="15" creationId="{14BE3C36-7BA1-41EB-940A-90EB20838206}"/>
          </ac:spMkLst>
        </pc:spChg>
        <pc:spChg chg="mod">
          <ac:chgData name="Louise.MacBrayne" userId="9963a973-9a15-4d9f-9680-6509bcc16748" providerId="ADAL" clId="{753F8CA4-B164-459A-B8C3-B80A0BD6B349}" dt="2022-02-21T10:47:35.435" v="1212" actId="20577"/>
          <ac:spMkLst>
            <pc:docMk/>
            <pc:sldMk cId="438572242" sldId="331"/>
            <ac:spMk id="16" creationId="{D5399FA8-49A1-462F-83C7-17C0774133DE}"/>
          </ac:spMkLst>
        </pc:spChg>
        <pc:spChg chg="mod">
          <ac:chgData name="Louise.MacBrayne" userId="9963a973-9a15-4d9f-9680-6509bcc16748" providerId="ADAL" clId="{753F8CA4-B164-459A-B8C3-B80A0BD6B349}" dt="2022-02-21T10:46:29.129" v="1170" actId="20577"/>
          <ac:spMkLst>
            <pc:docMk/>
            <pc:sldMk cId="438572242" sldId="331"/>
            <ac:spMk id="19" creationId="{DAD03B2F-EF9D-4135-AC5E-534B5D95017E}"/>
          </ac:spMkLst>
        </pc:spChg>
        <pc:graphicFrameChg chg="mod">
          <ac:chgData name="Louise.MacBrayne" userId="9963a973-9a15-4d9f-9680-6509bcc16748" providerId="ADAL" clId="{753F8CA4-B164-459A-B8C3-B80A0BD6B349}" dt="2022-02-21T10:47:06.963" v="1172" actId="14100"/>
          <ac:graphicFrameMkLst>
            <pc:docMk/>
            <pc:sldMk cId="438572242" sldId="331"/>
            <ac:graphicFrameMk id="14" creationId="{1AE149A3-6DC1-4F89-86E4-FE0C4DB12A88}"/>
          </ac:graphicFrameMkLst>
        </pc:graphicFrameChg>
        <pc:graphicFrameChg chg="add mod">
          <ac:chgData name="Louise.MacBrayne" userId="9963a973-9a15-4d9f-9680-6509bcc16748" providerId="ADAL" clId="{753F8CA4-B164-459A-B8C3-B80A0BD6B349}" dt="2022-02-21T10:53:42.903" v="1395" actId="207"/>
          <ac:graphicFrameMkLst>
            <pc:docMk/>
            <pc:sldMk cId="438572242" sldId="331"/>
            <ac:graphicFrameMk id="17" creationId="{6F163579-6E88-4645-9002-2A7F1E451C97}"/>
          </ac:graphicFrameMkLst>
        </pc:graphicFrameChg>
        <pc:graphicFrameChg chg="add mod">
          <ac:chgData name="Louise.MacBrayne" userId="9963a973-9a15-4d9f-9680-6509bcc16748" providerId="ADAL" clId="{753F8CA4-B164-459A-B8C3-B80A0BD6B349}" dt="2022-02-21T10:53:48.119" v="1396" actId="207"/>
          <ac:graphicFrameMkLst>
            <pc:docMk/>
            <pc:sldMk cId="438572242" sldId="331"/>
            <ac:graphicFrameMk id="20" creationId="{5B35CDD2-9757-4DAF-A3F1-51008A6B16A7}"/>
          </ac:graphicFrameMkLst>
        </pc:graphicFrameChg>
        <pc:picChg chg="mod">
          <ac:chgData name="Louise.MacBrayne" userId="9963a973-9a15-4d9f-9680-6509bcc16748" providerId="ADAL" clId="{753F8CA4-B164-459A-B8C3-B80A0BD6B349}" dt="2022-02-21T10:55:44.129" v="1610" actId="1076"/>
          <ac:picMkLst>
            <pc:docMk/>
            <pc:sldMk cId="438572242" sldId="331"/>
            <ac:picMk id="8" creationId="{B246E7F0-9E49-4431-8EB9-672D860D99B5}"/>
          </ac:picMkLst>
        </pc:picChg>
        <pc:picChg chg="mod">
          <ac:chgData name="Louise.MacBrayne" userId="9963a973-9a15-4d9f-9680-6509bcc16748" providerId="ADAL" clId="{753F8CA4-B164-459A-B8C3-B80A0BD6B349}" dt="2022-02-21T10:48:03.117" v="1215" actId="1076"/>
          <ac:picMkLst>
            <pc:docMk/>
            <pc:sldMk cId="438572242" sldId="331"/>
            <ac:picMk id="18" creationId="{FA75CBBA-7DD5-4DFF-BC8F-55807EA622E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88CC96A8-6ED5-4539-87D6-AFCB6A9ADD7A}"/>
              </a:ext>
            </a:extLst>
          </p:cNvPr>
          <p:cNvSpPr>
            <a:spLocks noGrp="1"/>
          </p:cNvSpPr>
          <p:nvPr>
            <p:ph type="hdr" sz="quarter"/>
          </p:nvPr>
        </p:nvSpPr>
        <p:spPr>
          <a:xfrm>
            <a:off x="1" y="1"/>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 xmlns:a16="http://schemas.microsoft.com/office/drawing/2014/main" id="{90501CA9-6E9A-4637-835A-572E070E7FDA}"/>
              </a:ext>
            </a:extLst>
          </p:cNvPr>
          <p:cNvSpPr>
            <a:spLocks noGrp="1"/>
          </p:cNvSpPr>
          <p:nvPr>
            <p:ph type="dt" sz="quarter" idx="1"/>
          </p:nvPr>
        </p:nvSpPr>
        <p:spPr>
          <a:xfrm>
            <a:off x="3970339" y="1"/>
            <a:ext cx="3038475" cy="466725"/>
          </a:xfrm>
          <a:prstGeom prst="rect">
            <a:avLst/>
          </a:prstGeom>
        </p:spPr>
        <p:txBody>
          <a:bodyPr vert="horz" lIns="91440" tIns="45720" rIns="91440" bIns="45720" rtlCol="0"/>
          <a:lstStyle>
            <a:lvl1pPr algn="r">
              <a:defRPr sz="1200"/>
            </a:lvl1pPr>
          </a:lstStyle>
          <a:p>
            <a:fld id="{75431E61-F304-4060-A71B-12EF89F2AB62}" type="datetimeFigureOut">
              <a:rPr lang="en-GB" smtClean="0"/>
              <a:t>22/02/2022</a:t>
            </a:fld>
            <a:endParaRPr lang="en-GB"/>
          </a:p>
        </p:txBody>
      </p:sp>
      <p:sp>
        <p:nvSpPr>
          <p:cNvPr id="4" name="Footer Placeholder 3">
            <a:extLst>
              <a:ext uri="{FF2B5EF4-FFF2-40B4-BE49-F238E27FC236}">
                <a16:creationId xmlns="" xmlns:a16="http://schemas.microsoft.com/office/drawing/2014/main" id="{67A7BD09-F700-4294-844B-B16BB42D4517}"/>
              </a:ext>
            </a:extLst>
          </p:cNvPr>
          <p:cNvSpPr>
            <a:spLocks noGrp="1"/>
          </p:cNvSpPr>
          <p:nvPr>
            <p:ph type="ftr" sz="quarter" idx="2"/>
          </p:nvPr>
        </p:nvSpPr>
        <p:spPr>
          <a:xfrm>
            <a:off x="1" y="8829676"/>
            <a:ext cx="3038475" cy="4667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 xmlns:a16="http://schemas.microsoft.com/office/drawing/2014/main" id="{C3BD03D2-9D32-4973-B2F2-CBB43172B8F0}"/>
              </a:ext>
            </a:extLst>
          </p:cNvPr>
          <p:cNvSpPr>
            <a:spLocks noGrp="1"/>
          </p:cNvSpPr>
          <p:nvPr>
            <p:ph type="sldNum" sz="quarter" idx="3"/>
          </p:nvPr>
        </p:nvSpPr>
        <p:spPr>
          <a:xfrm>
            <a:off x="3970339" y="8829676"/>
            <a:ext cx="3038475" cy="466725"/>
          </a:xfrm>
          <a:prstGeom prst="rect">
            <a:avLst/>
          </a:prstGeom>
        </p:spPr>
        <p:txBody>
          <a:bodyPr vert="horz" lIns="91440" tIns="45720" rIns="91440" bIns="45720" rtlCol="0" anchor="b"/>
          <a:lstStyle>
            <a:lvl1pPr algn="r">
              <a:defRPr sz="1200"/>
            </a:lvl1pPr>
          </a:lstStyle>
          <a:p>
            <a:fld id="{96F62D12-9E5E-493C-BE47-C6A094F24C03}" type="slidenum">
              <a:rPr lang="en-GB" smtClean="0"/>
              <a:t>‹#›</a:t>
            </a:fld>
            <a:endParaRPr lang="en-GB"/>
          </a:p>
        </p:txBody>
      </p:sp>
    </p:spTree>
    <p:extLst>
      <p:ext uri="{BB962C8B-B14F-4D97-AF65-F5344CB8AC3E}">
        <p14:creationId xmlns:p14="http://schemas.microsoft.com/office/powerpoint/2010/main" val="383710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6435"/>
          </a:xfrm>
          <a:prstGeom prst="rect">
            <a:avLst/>
          </a:prstGeom>
        </p:spPr>
        <p:txBody>
          <a:bodyPr vert="horz" lIns="91440" tIns="45720" rIns="91440" bIns="45720" rtlCol="0"/>
          <a:lstStyle>
            <a:lvl1pPr algn="r">
              <a:defRPr sz="1200"/>
            </a:lvl1pPr>
          </a:lstStyle>
          <a:p>
            <a:fld id="{FEB1C1C4-A2CA-4E67-A1F5-602634E2BCF5}" type="datetimeFigureOut">
              <a:rPr lang="en-GB" smtClean="0"/>
              <a:t>22/02/2022</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8"/>
            <a:ext cx="3037840" cy="466434"/>
          </a:xfrm>
          <a:prstGeom prst="rect">
            <a:avLst/>
          </a:prstGeom>
        </p:spPr>
        <p:txBody>
          <a:bodyPr vert="horz" lIns="91440" tIns="45720" rIns="91440" bIns="45720" rtlCol="0" anchor="b"/>
          <a:lstStyle>
            <a:lvl1pPr algn="r">
              <a:defRPr sz="1200"/>
            </a:lvl1pPr>
          </a:lstStyle>
          <a:p>
            <a:fld id="{2C755DF9-41A9-4B2A-8603-E47104E21A85}" type="slidenum">
              <a:rPr lang="en-GB" smtClean="0"/>
              <a:t>‹#›</a:t>
            </a:fld>
            <a:endParaRPr lang="en-GB"/>
          </a:p>
        </p:txBody>
      </p:sp>
    </p:spTree>
    <p:extLst>
      <p:ext uri="{BB962C8B-B14F-4D97-AF65-F5344CB8AC3E}">
        <p14:creationId xmlns:p14="http://schemas.microsoft.com/office/powerpoint/2010/main" val="2875099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55DF9-41A9-4B2A-8603-E47104E21A85}" type="slidenum">
              <a:rPr lang="en-GB" smtClean="0"/>
              <a:t>1</a:t>
            </a:fld>
            <a:endParaRPr lang="en-GB"/>
          </a:p>
        </p:txBody>
      </p:sp>
    </p:spTree>
    <p:extLst>
      <p:ext uri="{BB962C8B-B14F-4D97-AF65-F5344CB8AC3E}">
        <p14:creationId xmlns:p14="http://schemas.microsoft.com/office/powerpoint/2010/main" val="253492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A5024934-070C-DA4D-AC21-0DC55BDEFAC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3286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428544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426970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90747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Monday, 4th May 2020</a:t>
            </a:r>
            <a:endParaRPr lang="en-GB"/>
          </a:p>
        </p:txBody>
      </p:sp>
      <p:sp>
        <p:nvSpPr>
          <p:cNvPr id="5" name="Footer Placeholder 4"/>
          <p:cNvSpPr>
            <a:spLocks noGrp="1"/>
          </p:cNvSpPr>
          <p:nvPr>
            <p:ph type="ftr" sz="quarter" idx="11"/>
          </p:nvPr>
        </p:nvSpPr>
        <p:spPr/>
        <p:txBody>
          <a:bodyPr/>
          <a:lstStyle/>
          <a:p>
            <a:r>
              <a:rPr lang="en-US"/>
              <a:t>eSTEeM 16th Project Cohort Induction</a:t>
            </a:r>
            <a:endParaRPr lang="en-GB"/>
          </a:p>
        </p:txBody>
      </p:sp>
      <p:sp>
        <p:nvSpPr>
          <p:cNvPr id="6" name="Slide Number Placeholder 5"/>
          <p:cNvSpPr>
            <a:spLocks noGrp="1"/>
          </p:cNvSpPr>
          <p:nvPr>
            <p:ph type="sldNum" sz="quarter" idx="12"/>
          </p:nvPr>
        </p:nvSpPr>
        <p:spPr/>
        <p:txBody>
          <a:bodyPr/>
          <a:lstStyle/>
          <a:p>
            <a:fld id="{341D4F6A-8D54-49B9-8B0E-EEA58E4D334B}" type="slidenum">
              <a:rPr lang="en-GB" smtClean="0"/>
              <a:t>‹#›</a:t>
            </a:fld>
            <a:endParaRPr lang="en-GB"/>
          </a:p>
        </p:txBody>
      </p:sp>
      <p:sp>
        <p:nvSpPr>
          <p:cNvPr id="7" name="Rectangle 6">
            <a:extLst>
              <a:ext uri="{FF2B5EF4-FFF2-40B4-BE49-F238E27FC236}">
                <a16:creationId xmlns="" xmlns:a16="http://schemas.microsoft.com/office/drawing/2014/main" id="{F62414B7-E694-DD45-8C62-70FE79ADDF1F}"/>
              </a:ext>
            </a:extLst>
          </p:cNvPr>
          <p:cNvSpPr/>
          <p:nvPr userDrawn="1"/>
        </p:nvSpPr>
        <p:spPr>
          <a:xfrm>
            <a:off x="10087429" y="319314"/>
            <a:ext cx="1266371" cy="928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435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GB"/>
          </a:p>
        </p:txBody>
      </p:sp>
      <p:sp>
        <p:nvSpPr>
          <p:cNvPr id="3" name="Content Placeholder 2"/>
          <p:cNvSpPr>
            <a:spLocks noGrp="1"/>
          </p:cNvSpPr>
          <p:nvPr>
            <p:ph sz="half" idx="1"/>
          </p:nvPr>
        </p:nvSpPr>
        <p:spPr>
          <a:xfrm>
            <a:off x="838200" y="1368107"/>
            <a:ext cx="5181600" cy="48088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368107"/>
            <a:ext cx="5181600" cy="4808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1498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Monday, 4th May 2020</a:t>
            </a:r>
            <a:endParaRPr lang="en-GB"/>
          </a:p>
        </p:txBody>
      </p:sp>
      <p:sp>
        <p:nvSpPr>
          <p:cNvPr id="8" name="Footer Placeholder 7"/>
          <p:cNvSpPr>
            <a:spLocks noGrp="1"/>
          </p:cNvSpPr>
          <p:nvPr>
            <p:ph type="ftr" sz="quarter" idx="11"/>
          </p:nvPr>
        </p:nvSpPr>
        <p:spPr/>
        <p:txBody>
          <a:bodyPr/>
          <a:lstStyle/>
          <a:p>
            <a:r>
              <a:rPr lang="en-US"/>
              <a:t>eSTEeM 16th Project Cohort Induction</a:t>
            </a:r>
            <a:endParaRPr lang="en-GB"/>
          </a:p>
        </p:txBody>
      </p:sp>
      <p:sp>
        <p:nvSpPr>
          <p:cNvPr id="9" name="Slide Number Placeholder 8"/>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7841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Monday, 4th May 2020</a:t>
            </a:r>
            <a:endParaRPr lang="en-GB"/>
          </a:p>
        </p:txBody>
      </p:sp>
      <p:sp>
        <p:nvSpPr>
          <p:cNvPr id="4" name="Footer Placeholder 3"/>
          <p:cNvSpPr>
            <a:spLocks noGrp="1"/>
          </p:cNvSpPr>
          <p:nvPr>
            <p:ph type="ftr" sz="quarter" idx="11"/>
          </p:nvPr>
        </p:nvSpPr>
        <p:spPr/>
        <p:txBody>
          <a:bodyPr/>
          <a:lstStyle/>
          <a:p>
            <a:r>
              <a:rPr lang="en-US"/>
              <a:t>eSTEeM 16th Project Cohort Induction</a:t>
            </a:r>
            <a:endParaRPr lang="en-GB"/>
          </a:p>
        </p:txBody>
      </p:sp>
      <p:sp>
        <p:nvSpPr>
          <p:cNvPr id="5" name="Slide Number Placeholder 4"/>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1753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Monday, 4th May 2020</a:t>
            </a:r>
            <a:endParaRPr lang="en-GB"/>
          </a:p>
        </p:txBody>
      </p:sp>
      <p:sp>
        <p:nvSpPr>
          <p:cNvPr id="3" name="Footer Placeholder 2"/>
          <p:cNvSpPr>
            <a:spLocks noGrp="1"/>
          </p:cNvSpPr>
          <p:nvPr>
            <p:ph type="ftr" sz="quarter" idx="11"/>
          </p:nvPr>
        </p:nvSpPr>
        <p:spPr/>
        <p:txBody>
          <a:bodyPr/>
          <a:lstStyle/>
          <a:p>
            <a:r>
              <a:rPr lang="en-US"/>
              <a:t>eSTEeM 16th Project Cohort Induction</a:t>
            </a:r>
            <a:endParaRPr lang="en-GB"/>
          </a:p>
        </p:txBody>
      </p:sp>
      <p:sp>
        <p:nvSpPr>
          <p:cNvPr id="4" name="Slide Number Placeholder 3"/>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252144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102798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Monday, 4th May 2020</a:t>
            </a:r>
            <a:endParaRPr lang="en-GB"/>
          </a:p>
        </p:txBody>
      </p:sp>
      <p:sp>
        <p:nvSpPr>
          <p:cNvPr id="6" name="Footer Placeholder 5"/>
          <p:cNvSpPr>
            <a:spLocks noGrp="1"/>
          </p:cNvSpPr>
          <p:nvPr>
            <p:ph type="ftr" sz="quarter" idx="11"/>
          </p:nvPr>
        </p:nvSpPr>
        <p:spPr/>
        <p:txBody>
          <a:bodyPr/>
          <a:lstStyle/>
          <a:p>
            <a:r>
              <a:rPr lang="en-US"/>
              <a:t>eSTEeM 16th Project Cohort Induction</a:t>
            </a:r>
            <a:endParaRPr lang="en-GB"/>
          </a:p>
        </p:txBody>
      </p:sp>
      <p:sp>
        <p:nvSpPr>
          <p:cNvPr id="7" name="Slide Number Placeholder 6"/>
          <p:cNvSpPr>
            <a:spLocks noGrp="1"/>
          </p:cNvSpPr>
          <p:nvPr>
            <p:ph type="sldNum" sz="quarter" idx="12"/>
          </p:nvPr>
        </p:nvSpPr>
        <p:spPr/>
        <p:txBody>
          <a:bodyPr/>
          <a:lstStyle/>
          <a:p>
            <a:fld id="{341D4F6A-8D54-49B9-8B0E-EEA58E4D334B}" type="slidenum">
              <a:rPr lang="en-GB" smtClean="0"/>
              <a:t>‹#›</a:t>
            </a:fld>
            <a:endParaRPr lang="en-GB"/>
          </a:p>
        </p:txBody>
      </p:sp>
    </p:spTree>
    <p:extLst>
      <p:ext uri="{BB962C8B-B14F-4D97-AF65-F5344CB8AC3E}">
        <p14:creationId xmlns:p14="http://schemas.microsoft.com/office/powerpoint/2010/main" val="32537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23595"/>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351280"/>
            <a:ext cx="10515600" cy="48463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Monday, 4th May 2020</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eSTEeM 16th Project Cohort Induction</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D4F6A-8D54-49B9-8B0E-EEA58E4D334B}" type="slidenum">
              <a:rPr lang="en-GB" smtClean="0"/>
              <a:t>‹#›</a:t>
            </a:fld>
            <a:endParaRPr lang="en-GB"/>
          </a:p>
        </p:txBody>
      </p:sp>
      <p:pic>
        <p:nvPicPr>
          <p:cNvPr id="7" name="Picture 2" descr="Image result for open university logo">
            <a:extLst>
              <a:ext uri="{FF2B5EF4-FFF2-40B4-BE49-F238E27FC236}">
                <a16:creationId xmlns="" xmlns:a16="http://schemas.microsoft.com/office/drawing/2014/main" id="{73F5A3A6-890C-3C44-8E85-866FAD5E91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9712" y="361703"/>
            <a:ext cx="1234088" cy="841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02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108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8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8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8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ECBC9E42-CF55-F942-9572-3ACDE7694071}"/>
              </a:ext>
            </a:extLst>
          </p:cNvPr>
          <p:cNvSpPr txBox="1"/>
          <p:nvPr/>
        </p:nvSpPr>
        <p:spPr>
          <a:xfrm>
            <a:off x="5285678" y="6646127"/>
            <a:ext cx="184731" cy="369332"/>
          </a:xfrm>
          <a:prstGeom prst="rect">
            <a:avLst/>
          </a:prstGeom>
          <a:noFill/>
        </p:spPr>
        <p:txBody>
          <a:bodyPr wrap="none" rtlCol="0">
            <a:spAutoFit/>
          </a:bodyPr>
          <a:lstStyle/>
          <a:p>
            <a:endParaRPr lang="en-US" dirty="0"/>
          </a:p>
        </p:txBody>
      </p:sp>
      <p:sp>
        <p:nvSpPr>
          <p:cNvPr id="3" name="Rectangle 1">
            <a:extLst>
              <a:ext uri="{FF2B5EF4-FFF2-40B4-BE49-F238E27FC236}">
                <a16:creationId xmlns="" xmlns:a16="http://schemas.microsoft.com/office/drawing/2014/main" id="{BF465D11-9EEB-4425-A721-333EF169DD5E}"/>
              </a:ext>
            </a:extLst>
          </p:cNvPr>
          <p:cNvSpPr>
            <a:spLocks noGrp="1" noChangeArrowheads="1"/>
          </p:cNvSpPr>
          <p:nvPr>
            <p:ph type="ctrTitle"/>
          </p:nvPr>
        </p:nvSpPr>
        <p:spPr bwMode="auto">
          <a:xfrm>
            <a:off x="0" y="397514"/>
            <a:ext cx="11613396" cy="3062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lvl="0" algn="l" eaLnBrk="0" fontAlgn="base" hangingPunct="0">
              <a:lnSpc>
                <a:spcPct val="100000"/>
              </a:lnSpc>
              <a:spcAft>
                <a:spcPct val="0"/>
              </a:spcAft>
            </a:pPr>
            <a:r>
              <a:rPr lang="en-GB" sz="1800" b="1" dirty="0" smtClean="0">
                <a:latin typeface="Arial" panose="020B0604020202020204" pitchFamily="34" charset="0"/>
                <a:cs typeface="Arial" panose="020B0604020202020204" pitchFamily="34" charset="0"/>
              </a:rPr>
              <a:t>Translating scholarship findings into practical actions</a:t>
            </a:r>
            <a:r>
              <a:rPr lang="en-GB" altLang="en-US" sz="1800" b="1" dirty="0">
                <a:solidFill>
                  <a:schemeClr val="tx1"/>
                </a:solidFill>
                <a:latin typeface="Arial" panose="020B0604020202020204" pitchFamily="34" charset="0"/>
                <a:cs typeface="Arial" panose="020B0604020202020204" pitchFamily="34" charset="0"/>
              </a:rPr>
              <a:t/>
            </a:r>
            <a:br>
              <a:rPr lang="en-GB" altLang="en-US" sz="1800" b="1" dirty="0">
                <a:solidFill>
                  <a:schemeClr val="tx1"/>
                </a:solidFill>
                <a:latin typeface="Arial" panose="020B0604020202020204" pitchFamily="34" charset="0"/>
                <a:cs typeface="Arial" panose="020B0604020202020204" pitchFamily="34" charset="0"/>
              </a:rPr>
            </a:br>
            <a:r>
              <a:rPr lang="en-GB" altLang="en-US" sz="1600" b="1" dirty="0" smtClean="0">
                <a:solidFill>
                  <a:schemeClr val="tx1"/>
                </a:solidFill>
                <a:latin typeface="Arial" panose="020B0604020202020204" pitchFamily="34" charset="0"/>
                <a:cs typeface="Arial" panose="020B0604020202020204" pitchFamily="34" charset="0"/>
              </a:rPr>
              <a:t>Clare Morris and Carol Calvert with others</a:t>
            </a:r>
            <a:r>
              <a:rPr lang="en-GB" altLang="en-US" sz="1800" b="1" dirty="0">
                <a:solidFill>
                  <a:schemeClr val="tx1"/>
                </a:solidFill>
                <a:latin typeface="Arial" panose="020B0604020202020204" pitchFamily="34" charset="0"/>
                <a:cs typeface="Arial" panose="020B0604020202020204" pitchFamily="34" charset="0"/>
              </a:rPr>
              <a:t/>
            </a:r>
            <a:br>
              <a:rPr lang="en-GB" altLang="en-US" sz="1800" b="1" dirty="0">
                <a:solidFill>
                  <a:schemeClr val="tx1"/>
                </a:solidFill>
                <a:latin typeface="Arial" panose="020B0604020202020204" pitchFamily="34" charset="0"/>
                <a:cs typeface="Arial" panose="020B0604020202020204" pitchFamily="34" charset="0"/>
              </a:rPr>
            </a:br>
            <a:r>
              <a:rPr lang="en-GB" altLang="en-US" sz="1800" b="1" dirty="0">
                <a:solidFill>
                  <a:schemeClr val="tx1"/>
                </a:solidFill>
                <a:latin typeface="Arial" panose="020B0604020202020204" pitchFamily="34" charset="0"/>
                <a:cs typeface="Arial" panose="020B0604020202020204" pitchFamily="34" charset="0"/>
              </a:rPr>
              <a:t/>
            </a:r>
            <a:br>
              <a:rPr lang="en-GB" altLang="en-US" sz="1800" b="1" dirty="0">
                <a:solidFill>
                  <a:schemeClr val="tx1"/>
                </a:solidFill>
                <a:latin typeface="Arial" panose="020B0604020202020204" pitchFamily="34" charset="0"/>
                <a:cs typeface="Arial" panose="020B0604020202020204" pitchFamily="34" charset="0"/>
              </a:rPr>
            </a:b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r>
            <a:b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4" name="Picture 3">
            <a:extLst>
              <a:ext uri="{FF2B5EF4-FFF2-40B4-BE49-F238E27FC236}">
                <a16:creationId xmlns="" xmlns:a16="http://schemas.microsoft.com/office/drawing/2014/main" id="{6F0355B4-B561-421A-8E06-D2A49AF4379C}"/>
              </a:ext>
            </a:extLst>
          </p:cNvPr>
          <p:cNvPicPr>
            <a:picLocks noChangeAspect="1"/>
          </p:cNvPicPr>
          <p:nvPr/>
        </p:nvPicPr>
        <p:blipFill>
          <a:blip r:embed="rId4"/>
          <a:stretch>
            <a:fillRect/>
          </a:stretch>
        </p:blipFill>
        <p:spPr>
          <a:xfrm>
            <a:off x="10297502" y="312158"/>
            <a:ext cx="1605196" cy="1100470"/>
          </a:xfrm>
          <a:prstGeom prst="rect">
            <a:avLst/>
          </a:prstGeom>
        </p:spPr>
      </p:pic>
      <p:sp>
        <p:nvSpPr>
          <p:cNvPr id="11" name="TextBox 10">
            <a:extLst>
              <a:ext uri="{FF2B5EF4-FFF2-40B4-BE49-F238E27FC236}">
                <a16:creationId xmlns="" xmlns:a16="http://schemas.microsoft.com/office/drawing/2014/main" id="{42BAA5CE-8B2B-4ADC-81A9-0B452044A36F}"/>
              </a:ext>
            </a:extLst>
          </p:cNvPr>
          <p:cNvSpPr txBox="1"/>
          <p:nvPr/>
        </p:nvSpPr>
        <p:spPr>
          <a:xfrm>
            <a:off x="125745" y="1052256"/>
            <a:ext cx="3832698" cy="738664"/>
          </a:xfrm>
          <a:prstGeom prst="rect">
            <a:avLst/>
          </a:prstGeom>
          <a:noFill/>
        </p:spPr>
        <p:txBody>
          <a:bodyPr wrap="square" rtlCol="0">
            <a:spAutoFit/>
          </a:bodyPr>
          <a:lstStyle/>
          <a:p>
            <a:endParaRPr lang="en-GB"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 xmlns:a16="http://schemas.microsoft.com/office/drawing/2014/main" id="{99D1ECB1-BDCD-43BE-BEA8-5E54B45930C7}"/>
              </a:ext>
            </a:extLst>
          </p:cNvPr>
          <p:cNvSpPr txBox="1"/>
          <p:nvPr/>
        </p:nvSpPr>
        <p:spPr>
          <a:xfrm>
            <a:off x="3713328" y="1359194"/>
            <a:ext cx="4149366" cy="6001643"/>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(a)  </a:t>
            </a:r>
            <a:r>
              <a:rPr lang="en-GB" sz="1600" dirty="0">
                <a:solidFill>
                  <a:srgbClr val="FF0000"/>
                </a:solidFill>
                <a:latin typeface="Arial" panose="020B0604020202020204" pitchFamily="34" charset="0"/>
                <a:cs typeface="Arial" panose="020B0604020202020204" pitchFamily="34" charset="0"/>
              </a:rPr>
              <a:t>Repeating the questionnaire for the statistics modules</a:t>
            </a:r>
            <a:r>
              <a:rPr lang="en-GB" sz="1600" dirty="0">
                <a:latin typeface="Arial" panose="020B0604020202020204" pitchFamily="34" charset="0"/>
                <a:cs typeface="Arial" panose="020B0604020202020204" pitchFamily="34" charset="0"/>
              </a:rPr>
              <a:t>, this time explicitly requesting permission to use quotes from student comments (the original questionnaire was anonymous, but because it was not explicitly stated that quotes might be used, OU protocols would not permit us to use them).</a:t>
            </a:r>
          </a:p>
          <a:p>
            <a:endParaRPr lang="en-GB" sz="1600" dirty="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(b)  </a:t>
            </a:r>
            <a:r>
              <a:rPr lang="en-GB" sz="1600" dirty="0" smtClean="0">
                <a:solidFill>
                  <a:srgbClr val="FF0000"/>
                </a:solidFill>
                <a:latin typeface="Arial" panose="020B0604020202020204" pitchFamily="34" charset="0"/>
                <a:cs typeface="Arial" panose="020B0604020202020204" pitchFamily="34" charset="0"/>
              </a:rPr>
              <a:t>Extending </a:t>
            </a:r>
            <a:r>
              <a:rPr lang="en-GB" sz="1600" dirty="0">
                <a:solidFill>
                  <a:srgbClr val="FF0000"/>
                </a:solidFill>
                <a:latin typeface="Arial" panose="020B0604020202020204" pitchFamily="34" charset="0"/>
                <a:cs typeface="Arial" panose="020B0604020202020204" pitchFamily="34" charset="0"/>
              </a:rPr>
              <a:t>the questionnaire </a:t>
            </a:r>
            <a:r>
              <a:rPr lang="en-GB" sz="1600" dirty="0">
                <a:latin typeface="Arial" panose="020B0604020202020204" pitchFamily="34" charset="0"/>
                <a:cs typeface="Arial" panose="020B0604020202020204" pitchFamily="34" charset="0"/>
              </a:rPr>
              <a:t>(with minor modifications) </a:t>
            </a:r>
            <a:r>
              <a:rPr lang="en-GB" sz="1600" dirty="0">
                <a:solidFill>
                  <a:srgbClr val="FF0000"/>
                </a:solidFill>
                <a:latin typeface="Arial" panose="020B0604020202020204" pitchFamily="34" charset="0"/>
                <a:cs typeface="Arial" panose="020B0604020202020204" pitchFamily="34" charset="0"/>
              </a:rPr>
              <a:t>to modules in other disciplines</a:t>
            </a:r>
            <a:r>
              <a:rPr lang="en-GB" sz="1600" dirty="0">
                <a:latin typeface="Arial" panose="020B0604020202020204" pitchFamily="34" charset="0"/>
                <a:cs typeface="Arial" panose="020B0604020202020204" pitchFamily="34" charset="0"/>
              </a:rPr>
              <a:t> (Economics, Computing</a:t>
            </a:r>
            <a:r>
              <a:rPr lang="en-GB" sz="1600" dirty="0" smtClean="0">
                <a:latin typeface="Arial" panose="020B0604020202020204" pitchFamily="34" charset="0"/>
                <a:cs typeface="Arial" panose="020B0604020202020204" pitchFamily="34" charset="0"/>
              </a:rPr>
              <a:t>), with a view to comparative analysis.</a:t>
            </a:r>
          </a:p>
          <a:p>
            <a:endParaRPr lang="en-GB" sz="1600" dirty="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(c)  </a:t>
            </a:r>
            <a:r>
              <a:rPr lang="en-GB" sz="1600" dirty="0" smtClean="0">
                <a:solidFill>
                  <a:srgbClr val="FF0000"/>
                </a:solidFill>
                <a:latin typeface="Arial" panose="020B0604020202020204" pitchFamily="34" charset="0"/>
                <a:cs typeface="Arial" panose="020B0604020202020204" pitchFamily="34" charset="0"/>
              </a:rPr>
              <a:t>Presenting the findings of the original study to ALs </a:t>
            </a:r>
            <a:r>
              <a:rPr lang="en-GB" sz="1600" dirty="0" smtClean="0">
                <a:latin typeface="Arial" panose="020B0604020202020204" pitchFamily="34" charset="0"/>
                <a:cs typeface="Arial" panose="020B0604020202020204" pitchFamily="34" charset="0"/>
              </a:rPr>
              <a:t>at a range of staff development events and conferences, and engaging in discussion of their implications (see workshop at this conference by Jo Smedley and Tricia </a:t>
            </a:r>
            <a:r>
              <a:rPr lang="en-GB" sz="1600" dirty="0" err="1" smtClean="0">
                <a:latin typeface="Arial" panose="020B0604020202020204" pitchFamily="34" charset="0"/>
                <a:cs typeface="Arial" panose="020B0604020202020204" pitchFamily="34" charset="0"/>
              </a:rPr>
              <a:t>Terndrup</a:t>
            </a:r>
            <a:r>
              <a:rPr lang="en-GB" sz="1600" dirty="0" smtClean="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a:p>
            <a:pPr marL="342900" indent="-342900">
              <a:buAutoNum type="alphaLcParenBoth" startAt="2"/>
            </a:pPr>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	</a:t>
            </a:r>
          </a:p>
          <a:p>
            <a:endParaRPr lang="en-GB" sz="1600"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 xmlns:a16="http://schemas.microsoft.com/office/drawing/2014/main" id="{DAD03B2F-EF9D-4135-AC5E-534B5D95017E}"/>
              </a:ext>
            </a:extLst>
          </p:cNvPr>
          <p:cNvSpPr txBox="1"/>
          <p:nvPr/>
        </p:nvSpPr>
        <p:spPr>
          <a:xfrm>
            <a:off x="125745" y="1246199"/>
            <a:ext cx="3461838" cy="4924425"/>
          </a:xfrm>
          <a:prstGeom prst="rect">
            <a:avLst/>
          </a:prstGeom>
          <a:noFill/>
        </p:spPr>
        <p:txBody>
          <a:bodyPr wrap="square" rtlCol="0">
            <a:spAutoFit/>
          </a:bodyPr>
          <a:lstStyle/>
          <a:p>
            <a:r>
              <a:rPr lang="en-GB" sz="1600" dirty="0" smtClean="0">
                <a:latin typeface="Arial" panose="020B0604020202020204" pitchFamily="34" charset="0"/>
                <a:cs typeface="Arial" panose="020B0604020202020204" pitchFamily="34" charset="0"/>
              </a:rPr>
              <a:t>A previous study (Calvert, C. and Morris, C.A.N., ‘Improving student use of feedback on marked TMAs’, </a:t>
            </a:r>
            <a:r>
              <a:rPr lang="en-GB" sz="1600" dirty="0" err="1">
                <a:latin typeface="Arial" panose="020B0604020202020204" pitchFamily="34" charset="0"/>
                <a:cs typeface="Arial" panose="020B0604020202020204" pitchFamily="34" charset="0"/>
              </a:rPr>
              <a:t>e</a:t>
            </a:r>
            <a:r>
              <a:rPr lang="en-GB" sz="1600" dirty="0" err="1" smtClean="0">
                <a:latin typeface="Arial" panose="020B0604020202020204" pitchFamily="34" charset="0"/>
                <a:cs typeface="Arial" panose="020B0604020202020204" pitchFamily="34" charset="0"/>
              </a:rPr>
              <a:t>STEeM</a:t>
            </a:r>
            <a:r>
              <a:rPr lang="en-GB" sz="1600" dirty="0" smtClean="0">
                <a:latin typeface="Arial" panose="020B0604020202020204" pitchFamily="34" charset="0"/>
                <a:cs typeface="Arial" panose="020B0604020202020204" pitchFamily="34" charset="0"/>
              </a:rPr>
              <a:t> funded project, final report, August 2020) used a questionnaire to obtain data, both qualitative and quantitative, about students’ views of the feedback they receive on statistics TMAs. </a:t>
            </a:r>
          </a:p>
          <a:p>
            <a:endParaRPr lang="en-GB" sz="1600" dirty="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A large volume of revealing data was generated.</a:t>
            </a:r>
          </a:p>
          <a:p>
            <a:endParaRPr lang="en-GB" sz="1600" dirty="0">
              <a:latin typeface="Arial" panose="020B0604020202020204" pitchFamily="34" charset="0"/>
              <a:cs typeface="Arial" panose="020B0604020202020204" pitchFamily="34" charset="0"/>
            </a:endParaRPr>
          </a:p>
          <a:p>
            <a:r>
              <a:rPr lang="en-GB" sz="1600" dirty="0" smtClean="0">
                <a:latin typeface="Arial" panose="020B0604020202020204" pitchFamily="34" charset="0"/>
                <a:cs typeface="Arial" panose="020B0604020202020204" pitchFamily="34" charset="0"/>
              </a:rPr>
              <a:t>The present project seeks to build on this work by developing five strands of activity, with the aid of a team of colleagues..</a:t>
            </a:r>
          </a:p>
          <a:p>
            <a:endParaRPr lang="en-GB" sz="1400" dirty="0" smtClean="0">
              <a:latin typeface="Arial" panose="020B0604020202020204" pitchFamily="34" charset="0"/>
              <a:cs typeface="Arial" panose="020B0604020202020204" pitchFamily="34" charset="0"/>
            </a:endParaRPr>
          </a:p>
          <a:p>
            <a:endParaRPr lang="en-GB" sz="1400" dirty="0">
              <a:solidFill>
                <a:srgbClr val="FF0000"/>
              </a:solidFill>
              <a:latin typeface="Arial" panose="020B0604020202020204" pitchFamily="34" charset="0"/>
              <a:cs typeface="Arial" panose="020B0604020202020204" pitchFamily="34" charset="0"/>
            </a:endParaRPr>
          </a:p>
          <a:p>
            <a:pPr marL="342900" indent="-342900">
              <a:buAutoNum type="alphaLcParenBoth" startAt="2"/>
            </a:pPr>
            <a:endParaRPr lang="en-GB" sz="1400" dirty="0">
              <a:solidFill>
                <a:srgbClr val="FF000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 xmlns:a16="http://schemas.microsoft.com/office/drawing/2014/main" id="{A6ED7C43-7575-45D8-BD19-F98826B2A09C}"/>
              </a:ext>
            </a:extLst>
          </p:cNvPr>
          <p:cNvSpPr txBox="1"/>
          <p:nvPr/>
        </p:nvSpPr>
        <p:spPr>
          <a:xfrm>
            <a:off x="8233599" y="1497984"/>
            <a:ext cx="4020464" cy="2554545"/>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a:t>
            </a:r>
            <a:r>
              <a:rPr lang="en-GB" sz="1600" dirty="0">
                <a:latin typeface="Arial" panose="020B0604020202020204" pitchFamily="34" charset="0"/>
                <a:cs typeface="Arial" panose="020B0604020202020204" pitchFamily="34" charset="0"/>
              </a:rPr>
              <a:t>d</a:t>
            </a:r>
            <a:r>
              <a:rPr lang="en-GB" sz="1600" dirty="0">
                <a:solidFill>
                  <a:srgbClr val="FF0000"/>
                </a:solidFill>
                <a:latin typeface="Arial" panose="020B0604020202020204" pitchFamily="34" charset="0"/>
                <a:cs typeface="Arial" panose="020B0604020202020204" pitchFamily="34" charset="0"/>
              </a:rPr>
              <a:t>)  Developing materials</a:t>
            </a:r>
            <a:r>
              <a:rPr lang="en-GB" sz="1600" dirty="0">
                <a:latin typeface="Arial" panose="020B0604020202020204" pitchFamily="34" charset="0"/>
                <a:cs typeface="Arial" panose="020B0604020202020204" pitchFamily="34" charset="0"/>
              </a:rPr>
              <a:t>, in both written and video form, </a:t>
            </a:r>
            <a:r>
              <a:rPr lang="en-GB" sz="1600" dirty="0">
                <a:solidFill>
                  <a:srgbClr val="FF0000"/>
                </a:solidFill>
                <a:latin typeface="Arial" panose="020B0604020202020204" pitchFamily="34" charset="0"/>
                <a:cs typeface="Arial" panose="020B0604020202020204" pitchFamily="34" charset="0"/>
              </a:rPr>
              <a:t>to provide students with advice on use of feedback</a:t>
            </a:r>
            <a:r>
              <a:rPr lang="en-GB" sz="1600" dirty="0">
                <a:latin typeface="Arial" panose="020B0604020202020204" pitchFamily="34" charset="0"/>
                <a:cs typeface="Arial" panose="020B0604020202020204" pitchFamily="34" charset="0"/>
              </a:rPr>
              <a:t>, based on the comments of their peers.</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(e)  </a:t>
            </a:r>
            <a:r>
              <a:rPr lang="en-GB" sz="1600" dirty="0">
                <a:solidFill>
                  <a:srgbClr val="FF0000"/>
                </a:solidFill>
                <a:latin typeface="Arial" panose="020B0604020202020204" pitchFamily="34" charset="0"/>
                <a:cs typeface="Arial" panose="020B0604020202020204" pitchFamily="34" charset="0"/>
              </a:rPr>
              <a:t>Summarising student comments </a:t>
            </a:r>
            <a:r>
              <a:rPr lang="en-GB" sz="1600" dirty="0">
                <a:latin typeface="Arial" panose="020B0604020202020204" pitchFamily="34" charset="0"/>
                <a:cs typeface="Arial" panose="020B0604020202020204" pitchFamily="34" charset="0"/>
              </a:rPr>
              <a:t>which relate to difficulties in using OU systems, lack of awareness of some facilities, </a:t>
            </a:r>
            <a:r>
              <a:rPr lang="en-GB" sz="1600" dirty="0" err="1">
                <a:latin typeface="Arial" panose="020B0604020202020204" pitchFamily="34" charset="0"/>
                <a:cs typeface="Arial" panose="020B0604020202020204" pitchFamily="34" charset="0"/>
              </a:rPr>
              <a:t>etc</a:t>
            </a:r>
            <a:r>
              <a:rPr lang="en-GB" sz="1600" dirty="0">
                <a:latin typeface="Arial" panose="020B0604020202020204" pitchFamily="34" charset="0"/>
                <a:cs typeface="Arial" panose="020B0604020202020204" pitchFamily="34" charset="0"/>
              </a:rPr>
              <a:t>, for transmission to the relevant areas of the university.</a:t>
            </a:r>
          </a:p>
        </p:txBody>
      </p:sp>
      <p:pic>
        <p:nvPicPr>
          <p:cNvPr id="22" name="Picture 21">
            <a:extLst>
              <a:ext uri="{FF2B5EF4-FFF2-40B4-BE49-F238E27FC236}">
                <a16:creationId xmlns:lc="http://schemas.openxmlformats.org/drawingml/2006/lockedCanvas" xmlns:a16="http://schemas.microsoft.com/office/drawing/2014/main" xmlns="" id="{B246E7F0-9E49-4431-8EB9-672D860D99B5}"/>
              </a:ext>
            </a:extLst>
          </p:cNvPr>
          <p:cNvPicPr>
            <a:picLocks noChangeAspect="1"/>
          </p:cNvPicPr>
          <p:nvPr/>
        </p:nvPicPr>
        <p:blipFill>
          <a:blip r:embed="rId5"/>
          <a:stretch>
            <a:fillRect/>
          </a:stretch>
        </p:blipFill>
        <p:spPr>
          <a:xfrm>
            <a:off x="216500" y="5594573"/>
            <a:ext cx="2856161" cy="873900"/>
          </a:xfrm>
          <a:prstGeom prst="rect">
            <a:avLst/>
          </a:prstGeom>
        </p:spPr>
      </p:pic>
      <p:sp>
        <p:nvSpPr>
          <p:cNvPr id="5" name="TextBox 4"/>
          <p:cNvSpPr txBox="1"/>
          <p:nvPr/>
        </p:nvSpPr>
        <p:spPr>
          <a:xfrm>
            <a:off x="8250367" y="4211122"/>
            <a:ext cx="3478135" cy="2646878"/>
          </a:xfrm>
          <a:prstGeom prst="rect">
            <a:avLst/>
          </a:prstGeom>
          <a:noFill/>
        </p:spPr>
        <p:txBody>
          <a:bodyPr wrap="square" rtlCol="0">
            <a:spAutoFit/>
          </a:bodyPr>
          <a:lstStyle/>
          <a:p>
            <a:r>
              <a:rPr lang="en-GB" sz="1600" dirty="0">
                <a:solidFill>
                  <a:schemeClr val="accent1"/>
                </a:solidFill>
              </a:rPr>
              <a:t>‘Explain why feedback is split into summary and script comments - tutors can just repeat themselves’ – student A</a:t>
            </a:r>
          </a:p>
          <a:p>
            <a:endParaRPr lang="en-GB" sz="1600" dirty="0">
              <a:solidFill>
                <a:schemeClr val="accent1"/>
              </a:solidFill>
            </a:endParaRPr>
          </a:p>
          <a:p>
            <a:r>
              <a:rPr lang="en-GB" sz="1600" dirty="0" smtClean="0">
                <a:solidFill>
                  <a:schemeClr val="accent1"/>
                </a:solidFill>
              </a:rPr>
              <a:t>‘I </a:t>
            </a:r>
            <a:r>
              <a:rPr lang="en-GB" sz="1600" dirty="0">
                <a:solidFill>
                  <a:schemeClr val="accent1"/>
                </a:solidFill>
              </a:rPr>
              <a:t>didn't use the mobile app, didn't know it </a:t>
            </a:r>
            <a:r>
              <a:rPr lang="en-GB" sz="1600" dirty="0" smtClean="0">
                <a:solidFill>
                  <a:schemeClr val="accent1"/>
                </a:solidFill>
              </a:rPr>
              <a:t>existed’ – student B</a:t>
            </a:r>
          </a:p>
          <a:p>
            <a:endParaRPr lang="en-GB" sz="1600" dirty="0">
              <a:solidFill>
                <a:schemeClr val="accent1"/>
              </a:solidFill>
              <a:latin typeface="Arial" panose="020B0604020202020204" pitchFamily="34" charset="0"/>
              <a:cs typeface="Arial" panose="020B0604020202020204" pitchFamily="34" charset="0"/>
            </a:endParaRPr>
          </a:p>
          <a:p>
            <a:r>
              <a:rPr lang="en-GB" sz="1600" dirty="0" smtClean="0">
                <a:solidFill>
                  <a:schemeClr val="accent1"/>
                </a:solidFill>
              </a:rPr>
              <a:t>‘It's </a:t>
            </a:r>
            <a:r>
              <a:rPr lang="en-GB" sz="1600" dirty="0">
                <a:solidFill>
                  <a:schemeClr val="accent1"/>
                </a:solidFill>
              </a:rPr>
              <a:t>the *only* feedback </a:t>
            </a:r>
            <a:r>
              <a:rPr lang="en-GB" sz="1600" dirty="0" err="1">
                <a:solidFill>
                  <a:schemeClr val="accent1"/>
                </a:solidFill>
              </a:rPr>
              <a:t>i</a:t>
            </a:r>
            <a:r>
              <a:rPr lang="en-GB" sz="1600" dirty="0">
                <a:solidFill>
                  <a:schemeClr val="accent1"/>
                </a:solidFill>
              </a:rPr>
              <a:t> get on how </a:t>
            </a:r>
            <a:r>
              <a:rPr lang="en-GB" sz="1600" dirty="0" err="1">
                <a:solidFill>
                  <a:schemeClr val="accent1"/>
                </a:solidFill>
              </a:rPr>
              <a:t>i'm</a:t>
            </a:r>
            <a:r>
              <a:rPr lang="en-GB" sz="1600" dirty="0">
                <a:solidFill>
                  <a:schemeClr val="accent1"/>
                </a:solidFill>
              </a:rPr>
              <a:t> </a:t>
            </a:r>
            <a:r>
              <a:rPr lang="en-GB" sz="1600" dirty="0" smtClean="0">
                <a:solidFill>
                  <a:schemeClr val="accent1"/>
                </a:solidFill>
              </a:rPr>
              <a:t>doing’ – student C</a:t>
            </a:r>
            <a:endParaRPr lang="en-GB" sz="1600" dirty="0">
              <a:solidFill>
                <a:schemeClr val="accent1"/>
              </a:solidFill>
              <a:latin typeface="Arial" panose="020B0604020202020204" pitchFamily="34" charset="0"/>
              <a:cs typeface="Arial" panose="020B0604020202020204" pitchFamily="34" charset="0"/>
            </a:endParaRPr>
          </a:p>
          <a:p>
            <a:endParaRPr lang="en-GB" dirty="0"/>
          </a:p>
        </p:txBody>
      </p:sp>
    </p:spTree>
    <p:custDataLst>
      <p:tags r:id="rId1"/>
    </p:custDataLst>
    <p:extLst>
      <p:ext uri="{BB962C8B-B14F-4D97-AF65-F5344CB8AC3E}">
        <p14:creationId xmlns:p14="http://schemas.microsoft.com/office/powerpoint/2010/main" val="4385722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MICROSOFT_TRANSLATOR_CLM_PRESENTATIONINFO" val="{&quot;DocumentId&quot;:&quot;29ad3a3ebe5e404357d4ecaf534720f0&quot;,&quot;LanguageCode&quot;:&quot;en-US&quot;,&quot;SlideGuids&quot;:[&quot;c9357629-6185-4467-a39f-3b7c432b5c10&quot;,&quot;a4878e81-4d15-4d43-9531-39680c84ecfd&quot;,&quot;f5b398ea-cf7c-4b3e-8177-824a4a8ab1cf&quot;,&quot;c49b6e99-fa39-4211-a779-fc7790e6eed6&quot;,&quot;dd196faf-b12c-483b-aa38-b2c4502e2f6b&quot;,&quot;18aba1ed-efdf-4f22-8d7a-ad6c440525cb&quot;,&quot;7158b587-1b31-406f-8257-87dc7fa3f787&quot;,&quot;05797c85-1add-41f0-b160-1fadf135e4cf&quot;,&quot;adaa4fae-b221-436f-8dba-057a16a6d2e7&quot;,&quot;e72066f0-097a-49a3-a904-6929ad9723e8&quot;,&quot;34c97da7-b5dc-453c-a409-7a366c37ccaf&quot;,&quot;6cc20db3-ea89-47d1-a321-ca87e78ad727&quot;,&quot;6538ee61-a74c-46f4-87b8-1761415f06fa&quot;],&quot;TimeStamp&quot;:&quot;2018-10-04T22:54:38.6356615+01:00&quot;}"/>
</p:tagLst>
</file>

<file path=ppt/tags/tag2.xml><?xml version="1.0" encoding="utf-8"?>
<p:tagLst xmlns:a="http://schemas.openxmlformats.org/drawingml/2006/main" xmlns:r="http://schemas.openxmlformats.org/officeDocument/2006/relationships" xmlns:p="http://schemas.openxmlformats.org/presentationml/2006/main">
  <p:tag name="__MICROSOFT_TRANSLATOR_CLM_SLIDEINFO" val="{&quot;Guid&quot;:&quot;c9357629-6185-4467-a39f-3b7c432b5c10&quot;,&quot;TimeStamp&quot;:&quot;2018-10-04T22:54:38.5658229+01:00&qu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5014</TotalTime>
  <Words>340</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Translating scholarship findings into practical actions Clare Morris and Carol Calvert with others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and sustaining inclusive STEM practices</dc:title>
  <dc:creator>Trevor Collins</dc:creator>
  <cp:lastModifiedBy>Microsoft account</cp:lastModifiedBy>
  <cp:revision>506</cp:revision>
  <cp:lastPrinted>2018-10-16T09:27:54Z</cp:lastPrinted>
  <dcterms:created xsi:type="dcterms:W3CDTF">2017-05-06T04:58:44Z</dcterms:created>
  <dcterms:modified xsi:type="dcterms:W3CDTF">2022-02-22T23:41:41Z</dcterms:modified>
</cp:coreProperties>
</file>