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21383625" cy="30275213"/>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Turner" initials="N" lastIdx="0" clrIdx="0">
    <p:extLst>
      <p:ext uri="{19B8F6BF-5375-455C-9EA6-DF929625EA0E}">
        <p15:presenceInfo xmlns:p15="http://schemas.microsoft.com/office/powerpoint/2012/main" userId="S-1-5-21-2118997552-836320393-1615622311-109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430086"/>
    <a:srgbClr val="0FB1B1"/>
    <a:srgbClr val="00B08E"/>
    <a:srgbClr val="00A283"/>
    <a:srgbClr val="6600CC"/>
    <a:srgbClr val="CC0000"/>
    <a:srgbClr val="808000"/>
    <a:srgbClr val="CCCC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226" autoAdjust="0"/>
  </p:normalViewPr>
  <p:slideViewPr>
    <p:cSldViewPr snapToGrid="0">
      <p:cViewPr>
        <p:scale>
          <a:sx n="30" d="100"/>
          <a:sy n="30" d="100"/>
        </p:scale>
        <p:origin x="1790" y="-2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B30C8D-5A6A-4094-BBFF-BC93C493C6A8}"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314570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B30C8D-5A6A-4094-BBFF-BC93C493C6A8}"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398833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B30C8D-5A6A-4094-BBFF-BC93C493C6A8}"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402472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B30C8D-5A6A-4094-BBFF-BC93C493C6A8}"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428926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B30C8D-5A6A-4094-BBFF-BC93C493C6A8}"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307248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B30C8D-5A6A-4094-BBFF-BC93C493C6A8}"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278058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B30C8D-5A6A-4094-BBFF-BC93C493C6A8}" type="datetimeFigureOut">
              <a:rPr lang="en-GB" smtClean="0"/>
              <a:t>24/02/2022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61584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B30C8D-5A6A-4094-BBFF-BC93C493C6A8}" type="datetimeFigureOut">
              <a:rPr lang="en-GB" smtClean="0"/>
              <a:t>24/02/2022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157993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30C8D-5A6A-4094-BBFF-BC93C493C6A8}" type="datetimeFigureOut">
              <a:rPr lang="en-GB" smtClean="0"/>
              <a:t>24/02/2022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210728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1BB30C8D-5A6A-4094-BBFF-BC93C493C6A8}"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182204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1BB30C8D-5A6A-4094-BBFF-BC93C493C6A8}"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1B81E-1B12-4317-B0C6-228E826F00D1}" type="slidenum">
              <a:rPr lang="en-GB" smtClean="0"/>
              <a:t>‹#›</a:t>
            </a:fld>
            <a:endParaRPr lang="en-GB"/>
          </a:p>
        </p:txBody>
      </p:sp>
    </p:spTree>
    <p:extLst>
      <p:ext uri="{BB962C8B-B14F-4D97-AF65-F5344CB8AC3E}">
        <p14:creationId xmlns:p14="http://schemas.microsoft.com/office/powerpoint/2010/main" val="251656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1BB30C8D-5A6A-4094-BBFF-BC93C493C6A8}" type="datetimeFigureOut">
              <a:rPr lang="en-GB" smtClean="0"/>
              <a:t>24/02/2022</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8931B81E-1B12-4317-B0C6-228E826F00D1}" type="slidenum">
              <a:rPr lang="en-GB" smtClean="0"/>
              <a:t>‹#›</a:t>
            </a:fld>
            <a:endParaRPr lang="en-GB"/>
          </a:p>
        </p:txBody>
      </p:sp>
    </p:spTree>
    <p:extLst>
      <p:ext uri="{BB962C8B-B14F-4D97-AF65-F5344CB8AC3E}">
        <p14:creationId xmlns:p14="http://schemas.microsoft.com/office/powerpoint/2010/main" val="552324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984" y="92680"/>
            <a:ext cx="17816732" cy="4031873"/>
          </a:xfrm>
          <a:prstGeom prst="rect">
            <a:avLst/>
          </a:prstGeom>
          <a:noFill/>
        </p:spPr>
        <p:txBody>
          <a:bodyPr wrap="square" rtlCol="0">
            <a:spAutoFit/>
          </a:bodyPr>
          <a:lstStyle/>
          <a:p>
            <a:pPr algn="ctr"/>
            <a:r>
              <a:rPr lang="en-GB" sz="4400" u="sng" dirty="0">
                <a:solidFill>
                  <a:srgbClr val="0070C0"/>
                </a:solidFill>
                <a:latin typeface="Arial" panose="020B0604020202020204" pitchFamily="34" charset="0"/>
                <a:cs typeface="Arial" panose="020B0604020202020204" pitchFamily="34" charset="0"/>
              </a:rPr>
              <a:t>A collaborative home experiment to form bioplastics and study their degradation by monitoring the release of a dye with a smart phone</a:t>
            </a:r>
          </a:p>
          <a:p>
            <a:pPr algn="ctr"/>
            <a:endParaRPr lang="en-GB" sz="2400" dirty="0">
              <a:solidFill>
                <a:srgbClr val="0070C0"/>
              </a:solidFill>
            </a:endParaRPr>
          </a:p>
          <a:p>
            <a:pPr algn="ctr"/>
            <a:r>
              <a:rPr lang="en-GB" sz="3600" dirty="0">
                <a:solidFill>
                  <a:srgbClr val="0070C0"/>
                </a:solidFill>
              </a:rPr>
              <a:t>Simon Collinson*, Joanne </a:t>
            </a:r>
            <a:r>
              <a:rPr lang="en-GB" sz="3600" dirty="0" err="1">
                <a:solidFill>
                  <a:srgbClr val="0070C0"/>
                </a:solidFill>
              </a:rPr>
              <a:t>Handford</a:t>
            </a:r>
            <a:r>
              <a:rPr lang="en-GB" sz="3600" dirty="0">
                <a:solidFill>
                  <a:srgbClr val="0070C0"/>
                </a:solidFill>
              </a:rPr>
              <a:t>, Michael Batham, Adrian </a:t>
            </a:r>
            <a:r>
              <a:rPr lang="en-GB" sz="3600" dirty="0" err="1">
                <a:solidFill>
                  <a:srgbClr val="0070C0"/>
                </a:solidFill>
              </a:rPr>
              <a:t>Donohogue</a:t>
            </a:r>
            <a:r>
              <a:rPr lang="en-GB" sz="3600" dirty="0">
                <a:solidFill>
                  <a:srgbClr val="0070C0"/>
                </a:solidFill>
              </a:rPr>
              <a:t>, Matthew Kershaw, Nicholas Chatterton,  </a:t>
            </a:r>
            <a:r>
              <a:rPr lang="en-GB" sz="3600" dirty="0" err="1">
                <a:solidFill>
                  <a:srgbClr val="0070C0"/>
                </a:solidFill>
              </a:rPr>
              <a:t>Jeenat</a:t>
            </a:r>
            <a:r>
              <a:rPr lang="en-GB" sz="3600" dirty="0">
                <a:solidFill>
                  <a:srgbClr val="0070C0"/>
                </a:solidFill>
              </a:rPr>
              <a:t> Hussain, Jasmine </a:t>
            </a:r>
            <a:r>
              <a:rPr lang="en-GB" sz="3600" dirty="0" err="1">
                <a:solidFill>
                  <a:srgbClr val="0070C0"/>
                </a:solidFill>
              </a:rPr>
              <a:t>Pilgir</a:t>
            </a:r>
            <a:r>
              <a:rPr lang="en-GB" sz="3600" dirty="0">
                <a:solidFill>
                  <a:srgbClr val="0070C0"/>
                </a:solidFill>
              </a:rPr>
              <a:t>, Humaira Mohammed, Josh Oakley, Matthew Cowan.  Email: simon.collinson@open.ac.uk</a:t>
            </a:r>
          </a:p>
          <a:p>
            <a:pPr algn="ctr"/>
            <a:r>
              <a:rPr lang="en-GB" sz="3600" dirty="0">
                <a:solidFill>
                  <a:srgbClr val="0070C0"/>
                </a:solidFill>
                <a:latin typeface="Arial" panose="020B0604020202020204" pitchFamily="34" charset="0"/>
                <a:cs typeface="Arial" panose="020B0604020202020204" pitchFamily="34" charset="0"/>
              </a:rPr>
              <a:t>Life, Health &amp; Chemical Sciences, The Open University, Milton Keynes, MK7 6AA</a:t>
            </a:r>
            <a:endParaRPr lang="en-GB" sz="3600" dirty="0">
              <a:solidFill>
                <a:srgbClr val="0070C0"/>
              </a:solidFill>
            </a:endParaRPr>
          </a:p>
        </p:txBody>
      </p:sp>
      <p:sp>
        <p:nvSpPr>
          <p:cNvPr id="8" name="TextBox 7"/>
          <p:cNvSpPr txBox="1"/>
          <p:nvPr/>
        </p:nvSpPr>
        <p:spPr>
          <a:xfrm>
            <a:off x="145971" y="4404553"/>
            <a:ext cx="21120340" cy="9017853"/>
          </a:xfrm>
          <a:prstGeom prst="rect">
            <a:avLst/>
          </a:prstGeom>
          <a:noFill/>
          <a:ln w="12700">
            <a:noFill/>
          </a:ln>
        </p:spPr>
        <p:txBody>
          <a:bodyPr wrap="square" rtlCol="0">
            <a:spAutoFit/>
          </a:bodyPr>
          <a:lstStyle/>
          <a:p>
            <a:pPr>
              <a:spcBef>
                <a:spcPts val="600"/>
              </a:spcBef>
              <a:spcAft>
                <a:spcPts val="600"/>
              </a:spcAft>
            </a:pPr>
            <a:r>
              <a:rPr lang="en-GB" sz="4000" b="1" dirty="0">
                <a:solidFill>
                  <a:schemeClr val="accent1">
                    <a:lumMod val="75000"/>
                  </a:schemeClr>
                </a:solidFill>
                <a:cs typeface="Arial" panose="020B0604020202020204" pitchFamily="34" charset="0"/>
              </a:rPr>
              <a:t>Introduction:  </a:t>
            </a:r>
            <a:r>
              <a:rPr lang="en-GB" sz="4000" dirty="0"/>
              <a:t>There’s huge interest in novel sustainable plastics due to issues with waste plastics and pollution especially following Blue Planet II.  This home experiment introduces students to the synthesis of novel bioplastics using everyday renewable chemicals and then studies their degradation in alkaline solution by studying the release of an added dye.</a:t>
            </a:r>
          </a:p>
          <a:p>
            <a:pPr>
              <a:spcBef>
                <a:spcPts val="600"/>
              </a:spcBef>
              <a:spcAft>
                <a:spcPts val="600"/>
              </a:spcAft>
            </a:pPr>
            <a:r>
              <a:rPr lang="en-GB" sz="4000" b="1" dirty="0">
                <a:solidFill>
                  <a:schemeClr val="accent1">
                    <a:lumMod val="75000"/>
                  </a:schemeClr>
                </a:solidFill>
              </a:rPr>
              <a:t>Aims:  </a:t>
            </a:r>
            <a:r>
              <a:rPr lang="en-GB" sz="4000" dirty="0"/>
              <a:t>This home experiment builds on published procedures</a:t>
            </a:r>
            <a:r>
              <a:rPr lang="en-GB" sz="4000" baseline="30000" dirty="0"/>
              <a:t>1-3</a:t>
            </a:r>
            <a:r>
              <a:rPr lang="en-GB" sz="4000" dirty="0"/>
              <a:t> but was adapted for the UK and as a home experiment for OU students in our new module </a:t>
            </a:r>
            <a:r>
              <a:rPr lang="en-GB" sz="4000" b="1" i="1" dirty="0"/>
              <a:t>S248 Chemistry in Life</a:t>
            </a:r>
            <a:r>
              <a:rPr lang="en-GB" sz="4000" i="1" dirty="0"/>
              <a:t>.</a:t>
            </a:r>
          </a:p>
          <a:p>
            <a:pPr>
              <a:spcBef>
                <a:spcPts val="600"/>
              </a:spcBef>
              <a:spcAft>
                <a:spcPts val="600"/>
              </a:spcAft>
            </a:pPr>
            <a:r>
              <a:rPr lang="en-GB" sz="4000" b="1" dirty="0">
                <a:solidFill>
                  <a:schemeClr val="accent1">
                    <a:lumMod val="75000"/>
                  </a:schemeClr>
                </a:solidFill>
              </a:rPr>
              <a:t>Outline:  </a:t>
            </a:r>
            <a:r>
              <a:rPr lang="en-GB" sz="4000" dirty="0"/>
              <a:t>This home experiment was run first as a pilot with three Nuffield A-level students (working at home), then with two apprentices at the Open University and a SXM390 project student (working at home).  This involved:</a:t>
            </a:r>
          </a:p>
          <a:p>
            <a:pPr marL="720000" indent="-720000">
              <a:spcBef>
                <a:spcPts val="600"/>
              </a:spcBef>
              <a:spcAft>
                <a:spcPts val="600"/>
              </a:spcAft>
              <a:buFont typeface="Arial" panose="020B0604020202020204" pitchFamily="34" charset="0"/>
              <a:buChar char="•"/>
            </a:pPr>
            <a:r>
              <a:rPr lang="en-GB" sz="4000" dirty="0"/>
              <a:t>synthesising polymers containing a food dye</a:t>
            </a:r>
            <a:r>
              <a:rPr lang="en-GB" sz="4000" baseline="30000" dirty="0"/>
              <a:t> 1,2</a:t>
            </a:r>
          </a:p>
          <a:p>
            <a:pPr marL="720000" indent="-720000">
              <a:spcBef>
                <a:spcPts val="600"/>
              </a:spcBef>
              <a:spcAft>
                <a:spcPts val="600"/>
              </a:spcAft>
              <a:buFont typeface="Arial" panose="020B0604020202020204" pitchFamily="34" charset="0"/>
              <a:buChar char="•"/>
            </a:pPr>
            <a:r>
              <a:rPr lang="en-GB" sz="4000" dirty="0"/>
              <a:t>measuring diluted dye solutions using a Smart phone camera &amp; App</a:t>
            </a:r>
            <a:r>
              <a:rPr lang="en-GB" sz="4000" baseline="30000" dirty="0"/>
              <a:t>3</a:t>
            </a:r>
          </a:p>
          <a:p>
            <a:pPr marL="720000" indent="-720000">
              <a:spcBef>
                <a:spcPts val="600"/>
              </a:spcBef>
              <a:spcAft>
                <a:spcPts val="600"/>
              </a:spcAft>
              <a:buFont typeface="Arial" panose="020B0604020202020204" pitchFamily="34" charset="0"/>
              <a:buChar char="•"/>
            </a:pPr>
            <a:r>
              <a:rPr lang="en-GB" sz="4000" dirty="0"/>
              <a:t>analysing the degradation of the polymers in alkaline solution using a Smart phone &amp; App</a:t>
            </a:r>
            <a:r>
              <a:rPr lang="en-GB" sz="4000" baseline="30000" dirty="0"/>
              <a:t>1</a:t>
            </a:r>
          </a:p>
          <a:p>
            <a:pPr marL="720000" indent="-720000">
              <a:spcBef>
                <a:spcPts val="600"/>
              </a:spcBef>
              <a:spcAft>
                <a:spcPts val="600"/>
              </a:spcAft>
              <a:buFont typeface="Arial" panose="020B0604020202020204" pitchFamily="34" charset="0"/>
              <a:buChar char="•"/>
            </a:pPr>
            <a:r>
              <a:rPr lang="en-GB" sz="4000" dirty="0">
                <a:cs typeface="Arial" panose="020B0604020202020204" pitchFamily="34" charset="0"/>
              </a:rPr>
              <a:t>Tutor group discussion of their findings, experimental design and experimental errors</a:t>
            </a:r>
          </a:p>
        </p:txBody>
      </p:sp>
      <p:sp>
        <p:nvSpPr>
          <p:cNvPr id="10" name="TextBox 9"/>
          <p:cNvSpPr txBox="1"/>
          <p:nvPr/>
        </p:nvSpPr>
        <p:spPr>
          <a:xfrm>
            <a:off x="114396" y="13282108"/>
            <a:ext cx="21139028" cy="6247864"/>
          </a:xfrm>
          <a:prstGeom prst="rect">
            <a:avLst/>
          </a:prstGeom>
          <a:noFill/>
          <a:ln w="12700">
            <a:noFill/>
          </a:ln>
        </p:spPr>
        <p:txBody>
          <a:bodyPr wrap="square" rtlCol="0">
            <a:spAutoFit/>
          </a:bodyPr>
          <a:lstStyle/>
          <a:p>
            <a:r>
              <a:rPr lang="en-GB" sz="4000" b="1" dirty="0">
                <a:solidFill>
                  <a:schemeClr val="accent1">
                    <a:lumMod val="75000"/>
                  </a:schemeClr>
                </a:solidFill>
                <a:cs typeface="Arial" panose="020B0604020202020204" pitchFamily="34" charset="0"/>
              </a:rPr>
              <a:t>Results:  </a:t>
            </a:r>
            <a:r>
              <a:rPr lang="en-GB" sz="4000" dirty="0">
                <a:cs typeface="Arial" panose="020B0604020202020204" pitchFamily="34" charset="0"/>
              </a:rPr>
              <a:t>Successfully s</a:t>
            </a:r>
            <a:r>
              <a:rPr lang="en-GB" sz="4000" dirty="0"/>
              <a:t>ynthesised polymers from pairs of household chemicals such as starch &amp; glycerol in a pan of hot water yields a plastic film or in a microwave to yield a polymeric foam. </a:t>
            </a:r>
          </a:p>
          <a:p>
            <a:endParaRPr lang="en-GB" sz="4000" dirty="0"/>
          </a:p>
          <a:p>
            <a:r>
              <a:rPr lang="en-GB" sz="4000" b="1" i="1" dirty="0">
                <a:cs typeface="Arial" panose="020B0604020202020204" pitchFamily="34" charset="0"/>
              </a:rPr>
              <a:t>Examples of plastics </a:t>
            </a:r>
          </a:p>
          <a:p>
            <a:r>
              <a:rPr lang="en-GB" sz="4000" b="1" i="1" dirty="0" err="1">
                <a:cs typeface="Arial" panose="020B0604020202020204" pitchFamily="34" charset="0"/>
              </a:rPr>
              <a:t>i</a:t>
            </a:r>
            <a:r>
              <a:rPr lang="en-GB" sz="4000" b="1" i="1" dirty="0">
                <a:cs typeface="Arial" panose="020B0604020202020204" pitchFamily="34" charset="0"/>
              </a:rPr>
              <a:t>) without the food dye 				ii) with dye</a:t>
            </a:r>
          </a:p>
          <a:p>
            <a:endParaRPr lang="en-GB" sz="4000" dirty="0"/>
          </a:p>
          <a:p>
            <a:endParaRPr lang="en-GB" sz="4000" dirty="0"/>
          </a:p>
          <a:p>
            <a:r>
              <a:rPr lang="en-GB" sz="4000" dirty="0"/>
              <a:t> Incorporating a blue food dye containing </a:t>
            </a:r>
            <a:r>
              <a:rPr lang="en-US" sz="4000" dirty="0">
                <a:ea typeface="Times New Roman" panose="02020603050405020304" pitchFamily="18" charset="0"/>
                <a:cs typeface="Arial" panose="020B0604020202020204" pitchFamily="34" charset="0"/>
              </a:rPr>
              <a:t>Brilliant Blue FCF </a:t>
            </a:r>
            <a:r>
              <a:rPr lang="en-GB" sz="4000" dirty="0"/>
              <a:t>enabled the release of this dye to be recorded on a smart phone app as the plastic degrades.  A calibration graph </a:t>
            </a:r>
            <a:r>
              <a:rPr lang="en-GB" sz="4000"/>
              <a:t>was also generated </a:t>
            </a:r>
            <a:r>
              <a:rPr lang="en-GB" sz="4000" dirty="0"/>
              <a:t>using a pure sample of </a:t>
            </a:r>
            <a:r>
              <a:rPr lang="en-US" sz="4000" dirty="0">
                <a:ea typeface="Times New Roman" panose="02020603050405020304" pitchFamily="18" charset="0"/>
                <a:cs typeface="Arial" panose="020B0604020202020204" pitchFamily="34" charset="0"/>
              </a:rPr>
              <a:t>Brilliant Blue FCF. </a:t>
            </a:r>
            <a:endParaRPr lang="en-GB" sz="4000" dirty="0"/>
          </a:p>
        </p:txBody>
      </p:sp>
      <p:sp>
        <p:nvSpPr>
          <p:cNvPr id="12" name="TextBox 11"/>
          <p:cNvSpPr txBox="1"/>
          <p:nvPr/>
        </p:nvSpPr>
        <p:spPr>
          <a:xfrm>
            <a:off x="50984" y="19321629"/>
            <a:ext cx="21139028" cy="4924425"/>
          </a:xfrm>
          <a:prstGeom prst="rect">
            <a:avLst/>
          </a:prstGeom>
          <a:noFill/>
          <a:ln w="12700">
            <a:noFill/>
          </a:ln>
        </p:spPr>
        <p:txBody>
          <a:bodyPr wrap="square" rtlCol="0">
            <a:spAutoFit/>
          </a:bodyPr>
          <a:lstStyle/>
          <a:p>
            <a:endParaRPr lang="en-GB" sz="4000" dirty="0"/>
          </a:p>
          <a:p>
            <a:r>
              <a:rPr lang="en-GB" sz="4000" b="1" i="1" dirty="0"/>
              <a:t> Examples of diluted food dye and </a:t>
            </a:r>
          </a:p>
          <a:p>
            <a:r>
              <a:rPr lang="en-GB" sz="4000" b="1" i="1" dirty="0"/>
              <a:t>home experiment spectrophotometer</a:t>
            </a:r>
          </a:p>
          <a:p>
            <a:endParaRPr lang="en-GB" sz="4000" b="1" i="1" dirty="0"/>
          </a:p>
          <a:p>
            <a:pPr marL="571500" indent="-571500">
              <a:buFont typeface="Arial" panose="020B0604020202020204" pitchFamily="34" charset="0"/>
              <a:buChar char="•"/>
            </a:pPr>
            <a:r>
              <a:rPr lang="en-GB" sz="4000" dirty="0"/>
              <a:t>Tutor group forum discussion was high, average number of post discussing the experiment = 61</a:t>
            </a:r>
          </a:p>
          <a:p>
            <a:pPr marL="571500" indent="-571500">
              <a:buFont typeface="Arial" panose="020B0604020202020204" pitchFamily="34" charset="0"/>
              <a:buChar char="•"/>
            </a:pPr>
            <a:r>
              <a:rPr lang="en-GB" sz="4000" dirty="0"/>
              <a:t> 83% of students answered the associated question in the TMA.</a:t>
            </a:r>
          </a:p>
          <a:p>
            <a:r>
              <a:rPr lang="en-GB" sz="3800" b="1" i="1" dirty="0"/>
              <a:t> </a:t>
            </a:r>
            <a:endParaRPr lang="en-GB" sz="3800" b="1" i="1" dirty="0">
              <a:solidFill>
                <a:schemeClr val="accent1">
                  <a:lumMod val="75000"/>
                </a:schemeClr>
              </a:solidFill>
              <a:cs typeface="Arial" panose="020B0604020202020204" pitchFamily="34" charset="0"/>
            </a:endParaRPr>
          </a:p>
          <a:p>
            <a:endParaRPr lang="en-GB" sz="3600" b="1" dirty="0">
              <a:solidFill>
                <a:schemeClr val="accent1">
                  <a:lumMod val="75000"/>
                </a:schemeClr>
              </a:solidFill>
              <a:cs typeface="Arial" panose="020B0604020202020204" pitchFamily="34" charset="0"/>
            </a:endParaRPr>
          </a:p>
        </p:txBody>
      </p:sp>
      <p:sp>
        <p:nvSpPr>
          <p:cNvPr id="13" name="TextBox 12"/>
          <p:cNvSpPr txBox="1"/>
          <p:nvPr/>
        </p:nvSpPr>
        <p:spPr>
          <a:xfrm>
            <a:off x="193613" y="23077181"/>
            <a:ext cx="21139028" cy="3170099"/>
          </a:xfrm>
          <a:prstGeom prst="rect">
            <a:avLst/>
          </a:prstGeom>
          <a:noFill/>
          <a:ln w="12700">
            <a:noFill/>
          </a:ln>
        </p:spPr>
        <p:txBody>
          <a:bodyPr wrap="square" rtlCol="0">
            <a:spAutoFit/>
          </a:bodyPr>
          <a:lstStyle/>
          <a:p>
            <a:r>
              <a:rPr lang="en-GB" sz="4000" b="1" dirty="0">
                <a:solidFill>
                  <a:schemeClr val="accent1">
                    <a:lumMod val="75000"/>
                  </a:schemeClr>
                </a:solidFill>
                <a:cs typeface="Arial" panose="020B0604020202020204" pitchFamily="34" charset="0"/>
              </a:rPr>
              <a:t>Conclusions: </a:t>
            </a:r>
            <a:r>
              <a:rPr lang="en-GB" sz="4000" dirty="0">
                <a:solidFill>
                  <a:schemeClr val="accent1">
                    <a:lumMod val="75000"/>
                  </a:schemeClr>
                </a:solidFill>
                <a:cs typeface="Arial" panose="020B0604020202020204" pitchFamily="34" charset="0"/>
              </a:rPr>
              <a:t> </a:t>
            </a:r>
            <a:r>
              <a:rPr lang="en-GB" sz="4000" dirty="0">
                <a:cs typeface="Arial" panose="020B0604020202020204" pitchFamily="34" charset="0"/>
              </a:rPr>
              <a:t>(</a:t>
            </a:r>
            <a:r>
              <a:rPr lang="en-GB" sz="4000" dirty="0" err="1">
                <a:cs typeface="Arial" panose="020B0604020202020204" pitchFamily="34" charset="0"/>
              </a:rPr>
              <a:t>i</a:t>
            </a:r>
            <a:r>
              <a:rPr lang="en-GB" sz="4000" dirty="0">
                <a:cs typeface="Arial" panose="020B0604020202020204" pitchFamily="34" charset="0"/>
              </a:rPr>
              <a:t>) used the home experiment with both Nuffield project and apprentice students.  </a:t>
            </a:r>
          </a:p>
          <a:p>
            <a:r>
              <a:rPr lang="en-GB" sz="4000" dirty="0">
                <a:cs typeface="Arial" panose="020B0604020202020204" pitchFamily="34" charset="0"/>
              </a:rPr>
              <a:t>(ii) Their data was also used for an Alternative Learning Experience.  </a:t>
            </a:r>
          </a:p>
          <a:p>
            <a:r>
              <a:rPr lang="en-GB" sz="4000" dirty="0">
                <a:effectLst/>
                <a:ea typeface="Calibri" panose="020F0502020204030204" pitchFamily="34" charset="0"/>
                <a:cs typeface="Times New Roman" panose="02020603050405020304" pitchFamily="18" charset="0"/>
              </a:rPr>
              <a:t>(iii) S248 first presentation so work is ongoing to streamline the experiments and avoid minor issues noted by students and tutors. </a:t>
            </a:r>
          </a:p>
          <a:p>
            <a:r>
              <a:rPr lang="en-GB" sz="4000" dirty="0">
                <a:ea typeface="Calibri" panose="020F0502020204030204" pitchFamily="34" charset="0"/>
                <a:cs typeface="Times New Roman" panose="02020603050405020304" pitchFamily="18" charset="0"/>
              </a:rPr>
              <a:t>(iv) The S248 </a:t>
            </a:r>
            <a:r>
              <a:rPr lang="en-GB" sz="4000" dirty="0">
                <a:effectLst/>
                <a:ea typeface="Calibri" panose="020F0502020204030204" pitchFamily="34" charset="0"/>
                <a:cs typeface="Times New Roman" panose="02020603050405020304" pitchFamily="18" charset="0"/>
              </a:rPr>
              <a:t>students seem to have engaged well with the activity and forum discussions.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67716" y="355081"/>
            <a:ext cx="2905330" cy="1983553"/>
          </a:xfrm>
          <a:prstGeom prst="rect">
            <a:avLst/>
          </a:prstGeom>
        </p:spPr>
      </p:pic>
      <p:pic>
        <p:nvPicPr>
          <p:cNvPr id="1026" name="Picture 2" descr="Nuffield Foundation">
            <a:extLst>
              <a:ext uri="{FF2B5EF4-FFF2-40B4-BE49-F238E27FC236}">
                <a16:creationId xmlns:a16="http://schemas.microsoft.com/office/drawing/2014/main" id="{7EE8037A-05F1-42AB-95DB-7F57AC16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64403" y="2423444"/>
            <a:ext cx="2608643" cy="16986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3A010B4-24B2-4B50-A6F1-9526713832F3}"/>
              </a:ext>
            </a:extLst>
          </p:cNvPr>
          <p:cNvSpPr txBox="1"/>
          <p:nvPr/>
        </p:nvSpPr>
        <p:spPr>
          <a:xfrm>
            <a:off x="114396" y="26203515"/>
            <a:ext cx="20885229" cy="4154984"/>
          </a:xfrm>
          <a:prstGeom prst="rect">
            <a:avLst/>
          </a:prstGeom>
          <a:noFill/>
        </p:spPr>
        <p:txBody>
          <a:bodyPr wrap="square" rtlCol="0">
            <a:spAutoFit/>
          </a:bodyPr>
          <a:lstStyle/>
          <a:p>
            <a:r>
              <a:rPr lang="en-GB" sz="4000" b="1" dirty="0">
                <a:solidFill>
                  <a:srgbClr val="0070C0"/>
                </a:solidFill>
              </a:rPr>
              <a:t>References</a:t>
            </a:r>
          </a:p>
          <a:p>
            <a:r>
              <a:rPr lang="en-GB" sz="3200" dirty="0"/>
              <a:t>1 C M Knutson, A P </a:t>
            </a:r>
            <a:r>
              <a:rPr lang="en-GB" sz="3200" dirty="0" err="1"/>
              <a:t>Hilker</a:t>
            </a:r>
            <a:r>
              <a:rPr lang="en-GB" sz="3200" dirty="0"/>
              <a:t>, Z P </a:t>
            </a:r>
            <a:r>
              <a:rPr lang="en-GB" sz="3200" dirty="0" err="1"/>
              <a:t>Tolstyka</a:t>
            </a:r>
            <a:r>
              <a:rPr lang="en-GB" sz="3200" dirty="0"/>
              <a:t>, C B Anderson, P A Wilbon, R T Mathers, Michael T. Wentzel, Angela L. Perkins, and Jane E. </a:t>
            </a:r>
            <a:r>
              <a:rPr lang="en-GB" sz="3200" dirty="0" err="1"/>
              <a:t>Wissinger</a:t>
            </a:r>
            <a:r>
              <a:rPr lang="en-GB" sz="3200" b="1" dirty="0"/>
              <a:t>, </a:t>
            </a:r>
            <a:r>
              <a:rPr lang="en-GB" sz="3200" dirty="0"/>
              <a:t>Dyeing to Degrade: A Bioplastics Experiment for College and High School Classrooms, </a:t>
            </a:r>
            <a:r>
              <a:rPr lang="en-GB" sz="3200" i="1" dirty="0"/>
              <a:t>J. Chem. Educ.</a:t>
            </a:r>
            <a:r>
              <a:rPr lang="en-GB" sz="3200" dirty="0"/>
              <a:t>, 2019, 96, 2565.</a:t>
            </a:r>
          </a:p>
          <a:p>
            <a:r>
              <a:rPr lang="en-GB" sz="3200" dirty="0"/>
              <a:t>2 B </a:t>
            </a:r>
            <a:r>
              <a:rPr lang="en-GB" sz="3200" dirty="0" err="1"/>
              <a:t>Tisserat</a:t>
            </a:r>
            <a:r>
              <a:rPr lang="en-GB" sz="3200" dirty="0"/>
              <a:t>, R H </a:t>
            </a:r>
            <a:r>
              <a:rPr lang="en-GB" sz="3200" dirty="0" err="1"/>
              <a:t>O’kuru</a:t>
            </a:r>
            <a:r>
              <a:rPr lang="en-GB" sz="3200" dirty="0"/>
              <a:t>, H S Hwang, A </a:t>
            </a:r>
            <a:r>
              <a:rPr lang="en-GB" sz="3200" dirty="0" err="1"/>
              <a:t>A</a:t>
            </a:r>
            <a:r>
              <a:rPr lang="en-GB" sz="3200" dirty="0"/>
              <a:t>. Mohamed, R </a:t>
            </a:r>
            <a:r>
              <a:rPr lang="en-GB" sz="3200" dirty="0" err="1"/>
              <a:t>Holser</a:t>
            </a:r>
            <a:r>
              <a:rPr lang="en-GB" sz="3200" dirty="0"/>
              <a:t>, Glycerol Citrate Polyesters Produced Through Heating Without Catalysis, </a:t>
            </a:r>
            <a:r>
              <a:rPr lang="en-GB" sz="3200" i="1" dirty="0"/>
              <a:t>J. Appl.  </a:t>
            </a:r>
            <a:r>
              <a:rPr lang="en-GB" sz="3200" i="1" dirty="0" err="1"/>
              <a:t>Polym</a:t>
            </a:r>
            <a:r>
              <a:rPr lang="en-GB" sz="3200" i="1" dirty="0"/>
              <a:t>. Sci</a:t>
            </a:r>
            <a:r>
              <a:rPr lang="en-GB" sz="3200" dirty="0"/>
              <a:t>., 2012, Vol. 125, 3429–3437 </a:t>
            </a:r>
          </a:p>
          <a:p>
            <a:r>
              <a:rPr lang="en-GB" sz="3200" dirty="0"/>
              <a:t>3 T. S. </a:t>
            </a:r>
            <a:r>
              <a:rPr lang="en-GB" sz="3200" dirty="0" err="1"/>
              <a:t>Kuntzleman</a:t>
            </a:r>
            <a:r>
              <a:rPr lang="en-GB" sz="3200" dirty="0"/>
              <a:t>, and E. C. Jacobson, Teaching Beer’s Law and Absorption Spectrophotometry with a Smart Phone: A Substantially Simplified Protocol, </a:t>
            </a:r>
            <a:r>
              <a:rPr lang="en-GB" sz="3200" i="1" dirty="0"/>
              <a:t>J. Chem. Educ.</a:t>
            </a:r>
            <a:r>
              <a:rPr lang="en-GB" sz="3200" dirty="0"/>
              <a:t>, 2016, 93, 1249−1252.</a:t>
            </a:r>
            <a:endParaRPr lang="en-US" sz="3200" dirty="0"/>
          </a:p>
        </p:txBody>
      </p:sp>
      <p:pic>
        <p:nvPicPr>
          <p:cNvPr id="29" name="Picture 28">
            <a:extLst>
              <a:ext uri="{FF2B5EF4-FFF2-40B4-BE49-F238E27FC236}">
                <a16:creationId xmlns:a16="http://schemas.microsoft.com/office/drawing/2014/main" id="{E333208F-CB5A-4A6C-9007-67EC1BF149F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823960" y="18856771"/>
            <a:ext cx="3787140" cy="2965068"/>
          </a:xfrm>
          <a:prstGeom prst="rect">
            <a:avLst/>
          </a:prstGeom>
        </p:spPr>
      </p:pic>
      <p:pic>
        <p:nvPicPr>
          <p:cNvPr id="31" name="Picture 30">
            <a:extLst>
              <a:ext uri="{FF2B5EF4-FFF2-40B4-BE49-F238E27FC236}">
                <a16:creationId xmlns:a16="http://schemas.microsoft.com/office/drawing/2014/main" id="{42FF6D36-0B6E-44CA-B507-AFAB8D808A96}"/>
              </a:ext>
            </a:extLst>
          </p:cNvPr>
          <p:cNvPicPr/>
          <p:nvPr/>
        </p:nvPicPr>
        <p:blipFill rotWithShape="1">
          <a:blip r:embed="rId5" cstate="print">
            <a:extLst>
              <a:ext uri="{28A0092B-C50C-407E-A947-70E740481C1C}">
                <a14:useLocalDpi xmlns:a14="http://schemas.microsoft.com/office/drawing/2010/main" val="0"/>
              </a:ext>
            </a:extLst>
          </a:blip>
          <a:srcRect l="17882" t="-1" b="2000"/>
          <a:stretch/>
        </p:blipFill>
        <p:spPr bwMode="auto">
          <a:xfrm>
            <a:off x="5735547" y="14678120"/>
            <a:ext cx="2747963" cy="2679201"/>
          </a:xfrm>
          <a:prstGeom prst="rect">
            <a:avLst/>
          </a:prstGeom>
          <a:noFill/>
          <a:ln>
            <a:noFill/>
          </a:ln>
          <a:extLst>
            <a:ext uri="{53640926-AAD7-44D8-BBD7-CCE9431645EC}">
              <a14:shadowObscured xmlns:a14="http://schemas.microsoft.com/office/drawing/2010/main"/>
            </a:ext>
          </a:extLst>
        </p:spPr>
      </p:pic>
      <p:pic>
        <p:nvPicPr>
          <p:cNvPr id="32" name="Picture 31">
            <a:extLst>
              <a:ext uri="{FF2B5EF4-FFF2-40B4-BE49-F238E27FC236}">
                <a16:creationId xmlns:a16="http://schemas.microsoft.com/office/drawing/2014/main" id="{032E78A4-2CCF-49D4-B797-7EEA98EF9734}"/>
              </a:ext>
            </a:extLst>
          </p:cNvPr>
          <p:cNvPicPr/>
          <p:nvPr/>
        </p:nvPicPr>
        <p:blipFill rotWithShape="1">
          <a:blip r:embed="rId6" cstate="print">
            <a:extLst>
              <a:ext uri="{28A0092B-C50C-407E-A947-70E740481C1C}">
                <a14:useLocalDpi xmlns:a14="http://schemas.microsoft.com/office/drawing/2010/main" val="0"/>
              </a:ext>
            </a:extLst>
          </a:blip>
          <a:srcRect l="13989" r="23531" b="3646"/>
          <a:stretch/>
        </p:blipFill>
        <p:spPr bwMode="auto">
          <a:xfrm>
            <a:off x="9361353" y="14678120"/>
            <a:ext cx="2440077" cy="2624375"/>
          </a:xfrm>
          <a:prstGeom prst="rect">
            <a:avLst/>
          </a:prstGeom>
          <a:noFill/>
          <a:ln>
            <a:noFill/>
          </a:ln>
          <a:extLst>
            <a:ext uri="{53640926-AAD7-44D8-BBD7-CCE9431645EC}">
              <a14:shadowObscured xmlns:a14="http://schemas.microsoft.com/office/drawing/2010/main"/>
            </a:ext>
          </a:extLst>
        </p:spPr>
      </p:pic>
      <p:sp>
        <p:nvSpPr>
          <p:cNvPr id="9" name="TextBox 8">
            <a:extLst>
              <a:ext uri="{FF2B5EF4-FFF2-40B4-BE49-F238E27FC236}">
                <a16:creationId xmlns:a16="http://schemas.microsoft.com/office/drawing/2014/main" id="{9325B17C-6D44-486C-B9DC-4AD333EFBC5E}"/>
              </a:ext>
            </a:extLst>
          </p:cNvPr>
          <p:cNvSpPr txBox="1"/>
          <p:nvPr/>
        </p:nvSpPr>
        <p:spPr>
          <a:xfrm>
            <a:off x="8823960" y="19016133"/>
            <a:ext cx="184731" cy="843436"/>
          </a:xfrm>
          <a:prstGeom prst="rect">
            <a:avLst/>
          </a:prstGeom>
          <a:noFill/>
        </p:spPr>
        <p:txBody>
          <a:bodyPr wrap="none" rtlCol="0">
            <a:spAutoFit/>
          </a:bodyPr>
          <a:lstStyle/>
          <a:p>
            <a:endParaRPr lang="en-GB" dirty="0"/>
          </a:p>
        </p:txBody>
      </p:sp>
      <p:pic>
        <p:nvPicPr>
          <p:cNvPr id="4" name="Picture 3">
            <a:extLst>
              <a:ext uri="{FF2B5EF4-FFF2-40B4-BE49-F238E27FC236}">
                <a16:creationId xmlns:a16="http://schemas.microsoft.com/office/drawing/2014/main" id="{CC7B38B4-7381-4DEC-B442-4288A382048E}"/>
              </a:ext>
            </a:extLst>
          </p:cNvPr>
          <p:cNvPicPr>
            <a:picLocks noChangeAspect="1"/>
          </p:cNvPicPr>
          <p:nvPr/>
        </p:nvPicPr>
        <p:blipFill>
          <a:blip r:embed="rId7"/>
          <a:stretch>
            <a:fillRect/>
          </a:stretch>
        </p:blipFill>
        <p:spPr>
          <a:xfrm>
            <a:off x="15119753" y="14678120"/>
            <a:ext cx="3117142" cy="2686048"/>
          </a:xfrm>
          <a:prstGeom prst="rect">
            <a:avLst/>
          </a:prstGeom>
        </p:spPr>
      </p:pic>
      <p:pic>
        <p:nvPicPr>
          <p:cNvPr id="19" name="Picture 18" descr="A picture containing text, computer&#10;&#10;Description automatically generated">
            <a:extLst>
              <a:ext uri="{FF2B5EF4-FFF2-40B4-BE49-F238E27FC236}">
                <a16:creationId xmlns:a16="http://schemas.microsoft.com/office/drawing/2014/main" id="{712E2C3E-326E-474F-A4A1-5BA52B34ED4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676576" y="18968319"/>
            <a:ext cx="4916224" cy="2765376"/>
          </a:xfrm>
          <a:prstGeom prst="rect">
            <a:avLst/>
          </a:prstGeom>
        </p:spPr>
      </p:pic>
      <p:pic>
        <p:nvPicPr>
          <p:cNvPr id="20" name="Picture 19" descr="A picture containing ceramic ware, porcelain&#10;&#10;Description automatically generated">
            <a:extLst>
              <a:ext uri="{FF2B5EF4-FFF2-40B4-BE49-F238E27FC236}">
                <a16:creationId xmlns:a16="http://schemas.microsoft.com/office/drawing/2014/main" id="{94FE7DAC-A6FA-4545-BBCF-5E1C203884EF}"/>
              </a:ext>
            </a:extLst>
          </p:cNvPr>
          <p:cNvPicPr/>
          <p:nvPr/>
        </p:nvPicPr>
        <p:blipFill rotWithShape="1">
          <a:blip r:embed="rId9" cstate="print">
            <a:extLst>
              <a:ext uri="{28A0092B-C50C-407E-A947-70E740481C1C}">
                <a14:useLocalDpi xmlns:a14="http://schemas.microsoft.com/office/drawing/2010/main" val="0"/>
              </a:ext>
            </a:extLst>
          </a:blip>
          <a:srcRect l="20876" t="33374" r="10432" b="15375"/>
          <a:stretch/>
        </p:blipFill>
        <p:spPr bwMode="auto">
          <a:xfrm>
            <a:off x="18300308" y="14678120"/>
            <a:ext cx="2885732" cy="26860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2530813"/>
      </p:ext>
    </p:extLst>
  </p:cSld>
  <p:clrMapOvr>
    <a:masterClrMapping/>
  </p:clrMapOvr>
  <mc:AlternateContent xmlns:mc="http://schemas.openxmlformats.org/markup-compatibility/2006" xmlns:p14="http://schemas.microsoft.com/office/powerpoint/2010/main">
    <mc:Choice Requires="p14">
      <p:transition spd="slow" p14:dur="2000" advTm="256390"/>
    </mc:Choice>
    <mc:Fallback xmlns="">
      <p:transition spd="slow" advTm="25639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TotalTime>
  <Words>621</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Nicholas.Turner</dc:creator>
  <cp:lastModifiedBy>Simon.Collinson</cp:lastModifiedBy>
  <cp:revision>72</cp:revision>
  <cp:lastPrinted>2021-08-04T07:38:18Z</cp:lastPrinted>
  <dcterms:created xsi:type="dcterms:W3CDTF">2017-04-19T06:29:42Z</dcterms:created>
  <dcterms:modified xsi:type="dcterms:W3CDTF">2022-02-24T11:13:37Z</dcterms:modified>
</cp:coreProperties>
</file>