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0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785E-ADF2-4685-8F4B-A4666306F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FF309-FAAE-4FF9-B404-902D5CC35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6A805-8A6B-4EA7-813E-36BE2953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F1DA-123B-4750-8FDF-D60B9041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F0A6E-C816-49AA-95B1-363D2CE0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1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62F5-A5F8-4A85-93C3-C9EE601B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1F479-E93E-4E4D-8DCB-3B4AD00BA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5E23-C6A2-4524-87C1-093390C6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21C96-1F44-4E0A-8652-AADEF63B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3006B-E6F8-4D77-BE65-8F5C6211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95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8BA3D-9B43-4D8C-82F5-124619A27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0AC31-84EA-46DF-8C47-7FDFD3474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8C11F-8FD2-4411-9CA1-1D320157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C7687-A5EC-4872-8234-A7D61A5F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29BB-F7FA-4D1A-B107-1EA5BC62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5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5E0E-A425-44DA-B0D6-8B65BF29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0C630-93D6-4C58-9D08-EC069913F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886D9-79C5-4DAC-B407-B656BECF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A7B9-E850-4491-A295-4B099CBD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AFFCA-D57D-4812-88F6-36D03DFF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7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78C3-462D-451E-8F44-8173C1BB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0F56-EE85-45B2-8692-4D53D686A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2D48F-1F17-4708-948C-2D957480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49F4-C93A-4168-B320-8ACF3969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7C1A3-16E5-4D68-97F6-96AFDB65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5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AEA5-C306-4693-AE4A-2C434BAF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996D3-E6B8-4B9F-B0D9-1F71E0C6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47817-E906-4562-8A95-99B285CB3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4D020-759B-4E8B-8D62-0FADF1A8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48F6C-CC62-407F-AE37-0DF59C37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7BC2C-7EBD-451C-8FDA-E2C35EF9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3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C538-E468-4AAD-AC6C-2B3447D1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CC3D-9FB8-4C45-AC85-4C2F70EFC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55072-AEB4-4BB9-9E23-BA75349D8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4445A-7A67-4148-B478-B823921EA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FFFA1-7B13-408C-864D-AC485F629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E83F0-4DFC-4C58-A0A3-46EEC98F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BE949-534D-478E-AEDE-61321C18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CC290-FB13-43AD-A0E5-B4135194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7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C07A-37B6-46FE-923B-9896F4B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EC80C-CFC4-4BB5-8A9B-605B3E41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0EFFC-BE55-4214-A8C6-587607C0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5BE3C-F8DA-41BC-951E-BE49B9F3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9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D622D-1FC7-438A-B879-95E038C2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08062-3FBA-41E3-878C-DEBA25EE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6A177-4CD4-4F88-8A6A-28E8F735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0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2A85-693B-4AA2-8258-4EB7B3AD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4CA64-97CB-4E4C-9931-2D7077D1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498E-CA21-4919-AF3B-BE028B567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899E0-4B09-448D-9227-AE58DEBB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6C364-BC09-494A-81C2-2603A27E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A3C6B-69EC-4BCB-AC34-2FC90506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7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849F-6616-44AE-9D9C-FF067944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B050E-13F9-4AC6-B090-6D31B7A41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1A111-CAB9-4C29-A31E-188793901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CF643-18B7-4081-8EAF-91AF1823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9054B-CEE5-4923-B0B2-1991B143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DDAA8-1F29-4A75-8F83-CC052EBE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3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16940-93C8-443E-8F05-B075FFFB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1D444-CF37-4067-A1F1-1714BFB4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683DC-5DAE-4366-A127-9BFD90416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2E30-CCD5-49C9-92F0-7966A00D62E4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F912B-7943-473A-9686-FE84BB56F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43C75-E235-4418-9283-889DFED57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9573-D524-426A-AD23-B555524F5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68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5E48134-4346-4E8B-AC16-875D38EB24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82723" y="-606264"/>
            <a:ext cx="14738988" cy="9791827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FC56409-4211-4ACB-8D9E-0E70545648E5}"/>
              </a:ext>
            </a:extLst>
          </p:cNvPr>
          <p:cNvCxnSpPr>
            <a:cxnSpLocks/>
            <a:stCxn id="15" idx="3"/>
            <a:endCxn id="12" idx="1"/>
          </p:cNvCxnSpPr>
          <p:nvPr/>
        </p:nvCxnSpPr>
        <p:spPr>
          <a:xfrm>
            <a:off x="2864720" y="1281156"/>
            <a:ext cx="4578653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37CA11-956D-4EB3-AA73-82A99B085FD8}"/>
              </a:ext>
            </a:extLst>
          </p:cNvPr>
          <p:cNvSpPr/>
          <p:nvPr/>
        </p:nvSpPr>
        <p:spPr>
          <a:xfrm>
            <a:off x="7443373" y="59823"/>
            <a:ext cx="2324339" cy="2442665"/>
          </a:xfrm>
          <a:prstGeom prst="roundRect">
            <a:avLst>
              <a:gd name="adj" fmla="val 2161"/>
            </a:avLst>
          </a:prstGeom>
          <a:gradFill flip="none" rotWithShape="1">
            <a:gsLst>
              <a:gs pos="70000">
                <a:schemeClr val="bg1">
                  <a:alpha val="9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>
                <a:latin typeface="+mj-lt"/>
              </a:rPr>
              <a:t>Previous evidence: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sz="1400" dirty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/>
              <a:t>Various scholarship has taken place investigating if live interactive webcasts can expose distance learners to real world environments and enhance their student experience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sz="700" dirty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000" dirty="0"/>
              <a:t>(</a:t>
            </a:r>
            <a:r>
              <a:rPr lang="en-GB" sz="1000" dirty="0" err="1"/>
              <a:t>Velsco</a:t>
            </a:r>
            <a:r>
              <a:rPr lang="en-GB" sz="1000" dirty="0"/>
              <a:t>, Thomson and Bradshaw 2019; Robson et al 2017; Conway, Gardner and Hughes 2021)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A5829B-3B17-4F68-862E-CDD6434E261A}"/>
              </a:ext>
            </a:extLst>
          </p:cNvPr>
          <p:cNvSpPr/>
          <p:nvPr/>
        </p:nvSpPr>
        <p:spPr>
          <a:xfrm>
            <a:off x="171111" y="59823"/>
            <a:ext cx="2693609" cy="2442665"/>
          </a:xfrm>
          <a:prstGeom prst="roundRect">
            <a:avLst>
              <a:gd name="adj" fmla="val 2544"/>
            </a:avLst>
          </a:prstGeom>
          <a:gradFill flip="none" rotWithShape="1">
            <a:gsLst>
              <a:gs pos="70000">
                <a:schemeClr val="bg1">
                  <a:alpha val="9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>
                <a:latin typeface="+mj-lt"/>
              </a:rPr>
              <a:t>Webcast technology: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sz="1400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/>
              <a:t>Interactive webcasts use ‘widgets’ to allow the audience to participate and interact with onscreen presenters</a:t>
            </a:r>
          </a:p>
        </p:txBody>
      </p:sp>
      <p:pic>
        <p:nvPicPr>
          <p:cNvPr id="23" name="Picture 22" descr="UK map widget used to identify where participants are located that is regularly used in OU webcasts">
            <a:extLst>
              <a:ext uri="{FF2B5EF4-FFF2-40B4-BE49-F238E27FC236}">
                <a16:creationId xmlns:a16="http://schemas.microsoft.com/office/drawing/2014/main" id="{7672E76A-A005-47F4-851A-102AFB725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3241" r="4242" b="5010"/>
          <a:stretch/>
        </p:blipFill>
        <p:spPr>
          <a:xfrm>
            <a:off x="3024515" y="59823"/>
            <a:ext cx="1496060" cy="117213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393D075-1C1F-4049-94A3-5F312ABAE65D}"/>
              </a:ext>
            </a:extLst>
          </p:cNvPr>
          <p:cNvSpPr/>
          <p:nvPr/>
        </p:nvSpPr>
        <p:spPr>
          <a:xfrm>
            <a:off x="9169167" y="3931463"/>
            <a:ext cx="2814110" cy="1241601"/>
          </a:xfrm>
          <a:prstGeom prst="roundRect">
            <a:avLst>
              <a:gd name="adj" fmla="val 5534"/>
            </a:avLst>
          </a:prstGeom>
          <a:gradFill flip="none" rotWithShape="1">
            <a:gsLst>
              <a:gs pos="70000">
                <a:schemeClr val="bg1">
                  <a:alpha val="9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/>
              <a:t>Interactive webcast technology means it may now be possible to expose distance learners to live exercise physiology tests where they must collect and analyse real data </a:t>
            </a:r>
          </a:p>
        </p:txBody>
      </p:sp>
      <p:pic>
        <p:nvPicPr>
          <p:cNvPr id="33" name="Picture 32" descr="Multiple choice widget commonly used in OU webcasts">
            <a:extLst>
              <a:ext uri="{FF2B5EF4-FFF2-40B4-BE49-F238E27FC236}">
                <a16:creationId xmlns:a16="http://schemas.microsoft.com/office/drawing/2014/main" id="{304C45E5-F9CA-4E51-9F23-4A43127FB2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2439" r="4319" b="1317"/>
          <a:stretch/>
        </p:blipFill>
        <p:spPr>
          <a:xfrm>
            <a:off x="3024515" y="1326151"/>
            <a:ext cx="1496060" cy="11444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A64E2DB-9B69-4100-9AD1-48C4D2AE10FB}"/>
              </a:ext>
            </a:extLst>
          </p:cNvPr>
          <p:cNvSpPr/>
          <p:nvPr/>
        </p:nvSpPr>
        <p:spPr>
          <a:xfrm>
            <a:off x="6353640" y="3934528"/>
            <a:ext cx="2258599" cy="2811077"/>
          </a:xfrm>
          <a:prstGeom prst="roundRect">
            <a:avLst>
              <a:gd name="adj" fmla="val 4337"/>
            </a:avLst>
          </a:prstGeom>
          <a:gradFill flip="none" rotWithShape="1">
            <a:gsLst>
              <a:gs pos="70000">
                <a:schemeClr val="bg1">
                  <a:alpha val="9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>
                <a:latin typeface="+mj-lt"/>
              </a:rPr>
              <a:t>Project ambition: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sz="1400" dirty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/>
              <a:t>An ambition of the SK190 Module Team and the Sport, Fitness and Coaching Qualification in WELS is to include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sz="1400" dirty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dirty="0">
                <a:latin typeface="+mj-lt"/>
              </a:rPr>
              <a:t>‘live science’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sz="1400" dirty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/>
              <a:t>in teaching, learning and assessment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364CC29-CA8C-4EED-B8E5-2A7BBE4CE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703" y="5513256"/>
            <a:ext cx="1655366" cy="4966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eSTEeM acknowledgement" descr="Acknowledgement to Open University eSTEeM funders ">
            <a:extLst>
              <a:ext uri="{FF2B5EF4-FFF2-40B4-BE49-F238E27FC236}">
                <a16:creationId xmlns:a16="http://schemas.microsoft.com/office/drawing/2014/main" id="{D2C6EED8-FAE2-47AC-9C4B-8589B23B6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441" y="4605500"/>
            <a:ext cx="1650751" cy="496610"/>
          </a:xfrm>
          <a:prstGeom prst="rect">
            <a:avLst/>
          </a:prstGeom>
        </p:spPr>
      </p:pic>
      <p:pic>
        <p:nvPicPr>
          <p:cNvPr id="44" name="Picture 43" descr="Screenshot of data produced by a Cortex MetaMax spirogometry system during a cardiovascular exercise physiology text">
            <a:extLst>
              <a:ext uri="{FF2B5EF4-FFF2-40B4-BE49-F238E27FC236}">
                <a16:creationId xmlns:a16="http://schemas.microsoft.com/office/drawing/2014/main" id="{3C62E9F3-5462-4753-9A33-53E17749D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167" y="5233385"/>
            <a:ext cx="2814110" cy="1512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69B7E48-15AA-41DB-8A19-A632A303EE2C}"/>
              </a:ext>
            </a:extLst>
          </p:cNvPr>
          <p:cNvSpPr/>
          <p:nvPr/>
        </p:nvSpPr>
        <p:spPr>
          <a:xfrm>
            <a:off x="208723" y="3934528"/>
            <a:ext cx="2693609" cy="2811076"/>
          </a:xfrm>
          <a:prstGeom prst="roundRect">
            <a:avLst>
              <a:gd name="adj" fmla="val 2796"/>
            </a:avLst>
          </a:prstGeom>
          <a:gradFill flip="none" rotWithShape="1">
            <a:gsLst>
              <a:gs pos="70000">
                <a:schemeClr val="bg1">
                  <a:alpha val="9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>
                <a:latin typeface="+mj-lt"/>
              </a:rPr>
              <a:t>Research aims: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sz="1400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/>
              <a:t>1. Assessing the use of live interactive questions (widgets) as a means of engagement and enhancing the learning experience in a live physiology webcast.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1400" dirty="0"/>
              <a:t>2. Investigating the impact of widget use during a live webcast on students’ ability to demonstrate data analysis in physiology testing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76DC6DA-DD81-47AF-8E84-2BB1D59CAEAC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8612239" y="5340067"/>
            <a:ext cx="556928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A540242-E05F-43FD-8196-EDEDAFD84A6D}"/>
              </a:ext>
            </a:extLst>
          </p:cNvPr>
          <p:cNvCxnSpPr>
            <a:cxnSpLocks/>
            <a:stCxn id="39" idx="1"/>
            <a:endCxn id="41" idx="3"/>
          </p:cNvCxnSpPr>
          <p:nvPr/>
        </p:nvCxnSpPr>
        <p:spPr>
          <a:xfrm flipH="1" flipV="1">
            <a:off x="5397192" y="4853805"/>
            <a:ext cx="956448" cy="486262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CF68E03-C897-440D-BFDA-517F92E49C6E}"/>
              </a:ext>
            </a:extLst>
          </p:cNvPr>
          <p:cNvCxnSpPr>
            <a:cxnSpLocks/>
            <a:stCxn id="39" idx="1"/>
            <a:endCxn id="40" idx="3"/>
          </p:cNvCxnSpPr>
          <p:nvPr/>
        </p:nvCxnSpPr>
        <p:spPr>
          <a:xfrm flipH="1">
            <a:off x="5352069" y="5340067"/>
            <a:ext cx="1001571" cy="42149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7B87D076-2C5F-4968-BBCF-BD07E474CED1}"/>
              </a:ext>
            </a:extLst>
          </p:cNvPr>
          <p:cNvCxnSpPr>
            <a:cxnSpLocks/>
          </p:cNvCxnSpPr>
          <p:nvPr/>
        </p:nvCxnSpPr>
        <p:spPr>
          <a:xfrm>
            <a:off x="10912367" y="2000473"/>
            <a:ext cx="0" cy="193099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2F94765-4AF2-4B7E-B95C-E7AFA06C0B46}"/>
              </a:ext>
            </a:extLst>
          </p:cNvPr>
          <p:cNvCxnSpPr>
            <a:cxnSpLocks/>
            <a:stCxn id="41" idx="1"/>
            <a:endCxn id="47" idx="3"/>
          </p:cNvCxnSpPr>
          <p:nvPr/>
        </p:nvCxnSpPr>
        <p:spPr>
          <a:xfrm flipH="1">
            <a:off x="2902332" y="4853805"/>
            <a:ext cx="844109" cy="48626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C113460-9925-41FC-8EC1-981979244E80}"/>
              </a:ext>
            </a:extLst>
          </p:cNvPr>
          <p:cNvCxnSpPr>
            <a:cxnSpLocks/>
            <a:stCxn id="40" idx="1"/>
            <a:endCxn id="47" idx="3"/>
          </p:cNvCxnSpPr>
          <p:nvPr/>
        </p:nvCxnSpPr>
        <p:spPr>
          <a:xfrm flipH="1" flipV="1">
            <a:off x="2902332" y="5340066"/>
            <a:ext cx="794371" cy="421495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2068B610-B31C-4BD7-A0D6-7FA5DBEEE0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972" y="609337"/>
            <a:ext cx="2122305" cy="139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3EB6E22-7E38-41AC-BFF5-3C299329B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3976" y="2728458"/>
            <a:ext cx="8764047" cy="1013744"/>
          </a:xfrm>
          <a:prstGeom prst="roundRect">
            <a:avLst/>
          </a:prstGeom>
          <a:gradFill flip="none" rotWithShape="1">
            <a:gsLst>
              <a:gs pos="85000">
                <a:schemeClr val="bg1">
                  <a:alpha val="9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b="1" dirty="0">
                <a:latin typeface="+mj-lt"/>
              </a:rPr>
              <a:t>Investigating remote access to live exercise physiology testing experiments</a:t>
            </a:r>
            <a:br>
              <a:rPr lang="en-GB" sz="1800" b="1" dirty="0">
                <a:latin typeface="+mj-lt"/>
              </a:rPr>
            </a:br>
            <a:r>
              <a:rPr lang="en-GB" sz="1800" b="1" dirty="0">
                <a:latin typeface="+mj-lt"/>
              </a:rPr>
              <a:t>through an interactive webcast</a:t>
            </a:r>
            <a:br>
              <a:rPr lang="en-GB" sz="1800" dirty="0"/>
            </a:br>
            <a:br>
              <a:rPr lang="en-GB" sz="700" dirty="0"/>
            </a:br>
            <a:r>
              <a:rPr lang="en-GB" sz="1400" b="1" dirty="0"/>
              <a:t>Ben Langdown, David Conway, Karen New and Vikki Hayley-</a:t>
            </a:r>
            <a:r>
              <a:rPr lang="en-GB" sz="1400" b="1" dirty="0" err="1"/>
              <a:t>Mirnar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3829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0" grpId="0" animBg="1"/>
      <p:bldP spid="39" grpId="0" animBg="1"/>
      <p:bldP spid="47" grpId="0" animBg="1"/>
      <p:bldP spid="7" grpId="0" animBg="1"/>
    </p:bldLst>
  </p:timing>
</p:sld>
</file>

<file path=ppt/theme/theme1.xml><?xml version="1.0" encoding="utf-8"?>
<a:theme xmlns:a="http://schemas.openxmlformats.org/drawingml/2006/main" name="AMI Sports Outlook Theme">
  <a:themeElements>
    <a:clrScheme name="AMI Sports: Golf">
      <a:dk1>
        <a:srgbClr val="21252C"/>
      </a:dk1>
      <a:lt1>
        <a:sysClr val="window" lastClr="FFFFFF"/>
      </a:lt1>
      <a:dk2>
        <a:srgbClr val="303642"/>
      </a:dk2>
      <a:lt2>
        <a:srgbClr val="FFFFFF"/>
      </a:lt2>
      <a:accent1>
        <a:srgbClr val="6EE8EC"/>
      </a:accent1>
      <a:accent2>
        <a:srgbClr val="77F48F"/>
      </a:accent2>
      <a:accent3>
        <a:srgbClr val="FF9825"/>
      </a:accent3>
      <a:accent4>
        <a:srgbClr val="AB70FF"/>
      </a:accent4>
      <a:accent5>
        <a:srgbClr val="F47777"/>
      </a:accent5>
      <a:accent6>
        <a:srgbClr val="4CE3B5"/>
      </a:accent6>
      <a:hlink>
        <a:srgbClr val="6EE8EC"/>
      </a:hlink>
      <a:folHlink>
        <a:srgbClr val="77F48F"/>
      </a:folHlink>
    </a:clrScheme>
    <a:fontScheme name="AMI Sports: Golf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206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AvenirNext LT Pro Bold</vt:lpstr>
      <vt:lpstr>AMI Sports Outlook Theme</vt:lpstr>
      <vt:lpstr>Investigating remote access to live exercise physiology testing experiments through an interactive webcast  Ben Langdown, David Conway, Karen New and Vikki Hayley-Mirnar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remote access to live exercise physiology testing experiments through  interactive webcast Ben Langdown, David Conway, Karen New and Vikki Hayley-Mirnar</dc:title>
  <dc:creator>David.Conway1</dc:creator>
  <cp:lastModifiedBy>David.Conway1</cp:lastModifiedBy>
  <cp:revision>26</cp:revision>
  <dcterms:created xsi:type="dcterms:W3CDTF">2022-02-23T10:42:05Z</dcterms:created>
  <dcterms:modified xsi:type="dcterms:W3CDTF">2022-02-24T14:38:04Z</dcterms:modified>
</cp:coreProperties>
</file>